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1.xml" ContentType="application/vnd.openxmlformats-officedocument.presentationml.tags+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omments/comment1.xml" ContentType="application/vnd.openxmlformats-officedocument.presentationml.comments+xml"/>
  <Override PartName="/ppt/comments/comment2.xml" ContentType="application/vnd.openxmlformats-officedocument.presentationml.comments+xml"/>
  <Override PartName="/ppt/tags/tag2.xml" ContentType="application/vnd.openxmlformats-officedocument.presentationml.tags+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8"/>
  </p:notesMasterIdLst>
  <p:sldIdLst>
    <p:sldId id="256" r:id="rId2"/>
    <p:sldId id="550145624" r:id="rId3"/>
    <p:sldId id="337" r:id="rId4"/>
    <p:sldId id="349" r:id="rId5"/>
    <p:sldId id="501" r:id="rId6"/>
    <p:sldId id="513" r:id="rId7"/>
    <p:sldId id="506" r:id="rId8"/>
    <p:sldId id="507" r:id="rId9"/>
    <p:sldId id="508" r:id="rId10"/>
    <p:sldId id="510" r:id="rId11"/>
    <p:sldId id="512" r:id="rId12"/>
    <p:sldId id="550145413" r:id="rId13"/>
    <p:sldId id="500" r:id="rId14"/>
    <p:sldId id="352" r:id="rId15"/>
    <p:sldId id="353" r:id="rId16"/>
    <p:sldId id="354" r:id="rId17"/>
    <p:sldId id="359" r:id="rId18"/>
    <p:sldId id="364" r:id="rId19"/>
    <p:sldId id="550145483" r:id="rId20"/>
    <p:sldId id="362" r:id="rId21"/>
    <p:sldId id="361" r:id="rId22"/>
    <p:sldId id="393" r:id="rId23"/>
    <p:sldId id="389" r:id="rId24"/>
    <p:sldId id="390" r:id="rId25"/>
    <p:sldId id="392" r:id="rId26"/>
    <p:sldId id="394" r:id="rId27"/>
    <p:sldId id="395" r:id="rId28"/>
    <p:sldId id="396" r:id="rId29"/>
    <p:sldId id="518" r:id="rId30"/>
    <p:sldId id="550145412" r:id="rId31"/>
    <p:sldId id="397" r:id="rId32"/>
    <p:sldId id="398" r:id="rId33"/>
    <p:sldId id="399" r:id="rId34"/>
    <p:sldId id="400" r:id="rId35"/>
    <p:sldId id="401" r:id="rId36"/>
    <p:sldId id="402" r:id="rId37"/>
    <p:sldId id="550145625" r:id="rId38"/>
    <p:sldId id="550145418" r:id="rId39"/>
    <p:sldId id="550145429" r:id="rId40"/>
    <p:sldId id="550145430" r:id="rId41"/>
    <p:sldId id="550145431" r:id="rId42"/>
    <p:sldId id="550145432" r:id="rId43"/>
    <p:sldId id="550145425" r:id="rId44"/>
    <p:sldId id="550145627" r:id="rId45"/>
    <p:sldId id="550145626" r:id="rId46"/>
    <p:sldId id="550145628"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837BCDA5-A795-7144-9B39-6247D08BC47F}">
          <p14:sldIdLst>
            <p14:sldId id="256"/>
          </p14:sldIdLst>
        </p14:section>
        <p14:section name="Agenda" id="{59EF0820-AC90-6943-9AF4-D8B9933080E9}">
          <p14:sldIdLst>
            <p14:sldId id="550145624"/>
            <p14:sldId id="337"/>
          </p14:sldIdLst>
        </p14:section>
        <p14:section name="C++ Pre-Requisites: Lambdas" id="{B99909EF-2795-7A4F-B2A2-2D00406884A7}">
          <p14:sldIdLst>
            <p14:sldId id="349"/>
            <p14:sldId id="501"/>
            <p14:sldId id="513"/>
            <p14:sldId id="506"/>
            <p14:sldId id="507"/>
            <p14:sldId id="508"/>
            <p14:sldId id="510"/>
            <p14:sldId id="512"/>
            <p14:sldId id="550145413"/>
          </p14:sldIdLst>
        </p14:section>
        <p14:section name="Parallel algorithms: Fundamentals" id="{3AFC74AE-721C-9841-8D5A-F8231BFFB56E}">
          <p14:sldIdLst>
            <p14:sldId id="500"/>
            <p14:sldId id="352"/>
            <p14:sldId id="353"/>
            <p14:sldId id="354"/>
            <p14:sldId id="359"/>
            <p14:sldId id="364"/>
            <p14:sldId id="550145483"/>
            <p14:sldId id="362"/>
            <p14:sldId id="361"/>
            <p14:sldId id="393"/>
            <p14:sldId id="389"/>
          </p14:sldIdLst>
        </p14:section>
        <p14:section name="Parallel algorithms: Indexing, Ranges, and Views" id="{DA7497E7-D64C-9848-910E-1F35AB8FB4BA}">
          <p14:sldIdLst>
            <p14:sldId id="390"/>
            <p14:sldId id="392"/>
            <p14:sldId id="394"/>
            <p14:sldId id="395"/>
            <p14:sldId id="396"/>
            <p14:sldId id="518"/>
            <p14:sldId id="550145412"/>
            <p14:sldId id="397"/>
            <p14:sldId id="398"/>
            <p14:sldId id="399"/>
            <p14:sldId id="400"/>
          </p14:sldIdLst>
        </p14:section>
        <p14:section name="Lab 1: BLAS DAXPY" id="{6E921E4E-1233-7447-9592-470CF27334CD}">
          <p14:sldIdLst>
            <p14:sldId id="401"/>
            <p14:sldId id="402"/>
            <p14:sldId id="550145625"/>
            <p14:sldId id="550145418"/>
            <p14:sldId id="550145429"/>
            <p14:sldId id="550145430"/>
            <p14:sldId id="550145431"/>
            <p14:sldId id="550145432"/>
            <p14:sldId id="550145425"/>
            <p14:sldId id="550145627"/>
            <p14:sldId id="550145626"/>
            <p14:sldId id="55014562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Gonzalo Brito" initials="GB" lastIdx="8" clrIdx="0">
    <p:extLst>
      <p:ext uri="{19B8F6BF-5375-455C-9EA6-DF929625EA0E}">
        <p15:presenceInfo xmlns:p15="http://schemas.microsoft.com/office/powerpoint/2012/main" userId="S::gonzalob@nvidia.com::3880d09c-c8eb-467c-b095-67ddbdf3bcc2" providerId="AD"/>
      </p:ext>
    </p:extLst>
  </p:cmAuthor>
  <p:cmAuthor id="2" name="Allard Hendriksen" initials="AH" lastIdx="1" clrIdx="1">
    <p:extLst>
      <p:ext uri="{19B8F6BF-5375-455C-9EA6-DF929625EA0E}">
        <p15:presenceInfo xmlns:p15="http://schemas.microsoft.com/office/powerpoint/2012/main" userId="S::ahendriksen@nvidia.com::83e3be0d-d372-4b58-b25e-44324773c4ee"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2573"/>
    <a:srgbClr val="67DAEF"/>
    <a:srgbClr val="FFFFFF"/>
    <a:srgbClr val="000000"/>
    <a:srgbClr val="5A9CD6"/>
    <a:srgbClr val="76B801"/>
    <a:srgbClr val="3F3F3F"/>
    <a:srgbClr val="0071C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127"/>
    <p:restoredTop sz="63537"/>
  </p:normalViewPr>
  <p:slideViewPr>
    <p:cSldViewPr snapToGrid="0">
      <p:cViewPr varScale="1">
        <p:scale>
          <a:sx n="79" d="100"/>
          <a:sy n="79" d="100"/>
        </p:scale>
        <p:origin x="1096" y="184"/>
      </p:cViewPr>
      <p:guideLst/>
    </p:cSldViewPr>
  </p:slideViewPr>
  <p:notesTextViewPr>
    <p:cViewPr>
      <p:scale>
        <a:sx n="114" d="100"/>
        <a:sy n="114" d="100"/>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4-22T22:04:02.760" idx="1">
    <p:pos x="10" y="10"/>
    <p:text>We should show a slide comparing the Solution 2 of the DAXPY lab with the different compilers on different hardware.</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08-30T18:18:15.341" idx="8">
    <p:pos x="10" y="10"/>
    <p:text>Add exercise 0: skim through the documentation and find which algorithms to use for initialisation and implementing DAXPY.</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CCB04D-5EA6-0949-A1B0-860B9FF405C2}" type="datetimeFigureOut">
              <a:rPr lang="en-AU" smtClean="0"/>
              <a:t>10/11/2022</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11E19A-CFA5-F141-863F-2C950CBCB56B}" type="slidenum">
              <a:rPr lang="en-AU" smtClean="0"/>
              <a:t>‹#›</a:t>
            </a:fld>
            <a:endParaRPr lang="en-AU"/>
          </a:p>
        </p:txBody>
      </p:sp>
    </p:spTree>
    <p:extLst>
      <p:ext uri="{BB962C8B-B14F-4D97-AF65-F5344CB8AC3E}">
        <p14:creationId xmlns:p14="http://schemas.microsoft.com/office/powerpoint/2010/main" val="2152112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a:t>
            </a:r>
            <a:r>
              <a:rPr lang="en-US" i="1" dirty="0"/>
              <a:t>GPU Acceleration with the C++ Standard Library</a:t>
            </a:r>
            <a:r>
              <a:rPr lang="en-US" i="0" dirty="0"/>
              <a:t>.</a:t>
            </a:r>
          </a:p>
          <a:p>
            <a:endParaRPr lang="en-US" i="0" dirty="0"/>
          </a:p>
          <a:p>
            <a:r>
              <a:rPr lang="en-US" i="0" dirty="0"/>
              <a:t>My name is Josh Wyatt, and I am a curriculum developer at the NVIDIA Deep Learning Institute. I’m happy to be working with you today.</a:t>
            </a:r>
          </a:p>
          <a:p>
            <a:endParaRPr lang="en-US" i="0" dirty="0"/>
          </a:p>
          <a:p>
            <a:pPr algn="l"/>
            <a:r>
              <a:rPr lang="en-US" b="0" i="0" dirty="0">
                <a:solidFill>
                  <a:srgbClr val="333333"/>
                </a:solidFill>
                <a:effectLst/>
                <a:latin typeface="DINPro"/>
              </a:rPr>
              <a:t>Harnessing the incredible acceleration of NVIDIA GPUs is easier than ever. For over a decade NVIDIA has been collaborating in the C++ standard language committees on the adoption of features to enable parallel programming without the need for additional extensions or APIs. On account of this work, developers can now write GPU-accelerated C++ code using only standard language features: no language extensions, pragmas, directives, or non-standard libraries.</a:t>
            </a:r>
          </a:p>
          <a:p>
            <a:pPr algn="l"/>
            <a:r>
              <a:rPr lang="en-US" b="0" i="0" dirty="0">
                <a:solidFill>
                  <a:srgbClr val="333333"/>
                </a:solidFill>
                <a:effectLst/>
                <a:latin typeface="DINPro"/>
              </a:rPr>
              <a:t>Standard language parallelism is the simplest, most productive, and most portable approach to accelerated computing. It requires nothing more than ISO standard C++ and allows developers to write applications that are parallel-first such that there is never a need to port them to new platforms in order to run them on GPU-accelerators.</a:t>
            </a:r>
          </a:p>
          <a:p>
            <a:endParaRPr lang="en-US" i="0" dirty="0"/>
          </a:p>
          <a:p>
            <a:pPr algn="l"/>
            <a:r>
              <a:rPr lang="en-US" b="0" i="0" dirty="0">
                <a:solidFill>
                  <a:srgbClr val="333333"/>
                </a:solidFill>
                <a:effectLst/>
                <a:latin typeface="DINPro"/>
              </a:rPr>
              <a:t>In this interactive hands-on workshop, we introduce how to write GPU-accelerated applications using only C++ standard language features. By the time you complete this workshop you will be able to:</a:t>
            </a:r>
          </a:p>
          <a:p>
            <a:pPr algn="l">
              <a:buFont typeface="Arial" panose="020B0604020202020204" pitchFamily="34" charset="0"/>
              <a:buChar char="•"/>
            </a:pPr>
            <a:r>
              <a:rPr lang="en-US" b="0" i="0" dirty="0">
                <a:solidFill>
                  <a:srgbClr val="333333"/>
                </a:solidFill>
                <a:effectLst/>
                <a:latin typeface="DINPro"/>
              </a:rPr>
              <a:t> Rewrite serial code to instead use C++ standard template library parallel algorithms</a:t>
            </a:r>
          </a:p>
          <a:p>
            <a:pPr algn="l">
              <a:buFont typeface="Arial" panose="020B0604020202020204" pitchFamily="34" charset="0"/>
              <a:buChar char="•"/>
            </a:pPr>
            <a:r>
              <a:rPr lang="en-US" b="0" i="0" dirty="0">
                <a:solidFill>
                  <a:srgbClr val="333333"/>
                </a:solidFill>
                <a:effectLst/>
                <a:latin typeface="DINPro"/>
              </a:rPr>
              <a:t> Use ISO C++ execution policies to indicate when algorithms may be run in parallel on platforms supporting parallelism</a:t>
            </a:r>
          </a:p>
          <a:p>
            <a:pPr algn="l">
              <a:buFont typeface="Arial" panose="020B0604020202020204" pitchFamily="34" charset="0"/>
              <a:buChar char="•"/>
            </a:pPr>
            <a:r>
              <a:rPr lang="en-US" b="0" i="0" dirty="0">
                <a:solidFill>
                  <a:srgbClr val="333333"/>
                </a:solidFill>
                <a:effectLst/>
                <a:latin typeface="DINPro"/>
              </a:rPr>
              <a:t> Use the NVIDIA HPC C++ compiler (NVC++) to compile standard C++ algorithms for execution on NVIDIA GPUs</a:t>
            </a:r>
          </a:p>
          <a:p>
            <a:pPr algn="l">
              <a:buFont typeface="Arial" panose="020B0604020202020204" pitchFamily="34" charset="0"/>
              <a:buChar char="•"/>
            </a:pPr>
            <a:r>
              <a:rPr lang="en-US" b="0" i="0" dirty="0">
                <a:solidFill>
                  <a:srgbClr val="333333"/>
                </a:solidFill>
                <a:effectLst/>
                <a:latin typeface="DINPro"/>
              </a:rPr>
              <a:t> Write C++ applications that are parallel by default so they can run without modification on GPU-accelerated (and many other) platforms</a:t>
            </a:r>
          </a:p>
        </p:txBody>
      </p:sp>
      <p:sp>
        <p:nvSpPr>
          <p:cNvPr id="4" name="Slide Number Placeholder 3"/>
          <p:cNvSpPr>
            <a:spLocks noGrp="1"/>
          </p:cNvSpPr>
          <p:nvPr>
            <p:ph type="sldNum" sz="quarter" idx="5"/>
          </p:nvPr>
        </p:nvSpPr>
        <p:spPr/>
        <p:txBody>
          <a:bodyPr/>
          <a:lstStyle/>
          <a:p>
            <a:fld id="{2711E19A-CFA5-F141-863F-2C950CBCB56B}" type="slidenum">
              <a:rPr lang="en-AU" smtClean="0"/>
              <a:t>1</a:t>
            </a:fld>
            <a:endParaRPr lang="en-AU"/>
          </a:p>
        </p:txBody>
      </p:sp>
    </p:spTree>
    <p:extLst>
      <p:ext uri="{BB962C8B-B14F-4D97-AF65-F5344CB8AC3E}">
        <p14:creationId xmlns:p14="http://schemas.microsoft.com/office/powerpoint/2010/main" val="42741073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have the opposite default, where we say we wish by default to capture everything by value but then specify that we would like to capture v by reference.</a:t>
            </a:r>
          </a:p>
        </p:txBody>
      </p:sp>
      <p:sp>
        <p:nvSpPr>
          <p:cNvPr id="4" name="Slide Number Placeholder 3"/>
          <p:cNvSpPr>
            <a:spLocks noGrp="1"/>
          </p:cNvSpPr>
          <p:nvPr>
            <p:ph type="sldNum" sz="quarter" idx="5"/>
          </p:nvPr>
        </p:nvSpPr>
        <p:spPr/>
        <p:txBody>
          <a:bodyPr/>
          <a:lstStyle/>
          <a:p>
            <a:fld id="{2711E19A-CFA5-F141-863F-2C950CBCB56B}" type="slidenum">
              <a:rPr lang="en-AU" smtClean="0"/>
              <a:t>11</a:t>
            </a:fld>
            <a:endParaRPr lang="en-AU"/>
          </a:p>
        </p:txBody>
      </p:sp>
    </p:spTree>
    <p:extLst>
      <p:ext uri="{BB962C8B-B14F-4D97-AF65-F5344CB8AC3E}">
        <p14:creationId xmlns:p14="http://schemas.microsoft.com/office/powerpoint/2010/main" val="805522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feature of lambda captures is that they allow the assigning of different names to values within the function body. For example, if we want to capture s by value, but in the lambda value we want to refer to it as a.</a:t>
            </a:r>
          </a:p>
          <a:p>
            <a:endParaRPr lang="en-US" dirty="0"/>
          </a:p>
          <a:p>
            <a:r>
              <a:rPr lang="en-US" dirty="0"/>
              <a:t>This is very useful for vectors because sometimes we don’t want to capture a pointer to the vector with its size and capacity and so on, we just want a pointer to the data. For example, here we say we want to capture x by value inside the lambda, with x being a copy of a pointer to the data contained in the vector v.</a:t>
            </a:r>
          </a:p>
          <a:p>
            <a:endParaRPr lang="en-US" dirty="0"/>
          </a:p>
          <a:p>
            <a:r>
              <a:rPr lang="en-US" dirty="0"/>
              <a:t>In addition to these previous several slides serving as a review for the use of lambdas, you will also see later, that in particular, the use of lambda captures will have implications for our ability to correctly send and compute with data on external devices such as GPUs.</a:t>
            </a:r>
          </a:p>
        </p:txBody>
      </p:sp>
      <p:sp>
        <p:nvSpPr>
          <p:cNvPr id="4" name="Slide Number Placeholder 3"/>
          <p:cNvSpPr>
            <a:spLocks noGrp="1"/>
          </p:cNvSpPr>
          <p:nvPr>
            <p:ph type="sldNum" sz="quarter" idx="5"/>
          </p:nvPr>
        </p:nvSpPr>
        <p:spPr/>
        <p:txBody>
          <a:bodyPr/>
          <a:lstStyle/>
          <a:p>
            <a:fld id="{2711E19A-CFA5-F141-863F-2C950CBCB56B}" type="slidenum">
              <a:rPr lang="en-AU" smtClean="0"/>
              <a:t>12</a:t>
            </a:fld>
            <a:endParaRPr lang="en-AU"/>
          </a:p>
        </p:txBody>
      </p:sp>
    </p:spTree>
    <p:extLst>
      <p:ext uri="{BB962C8B-B14F-4D97-AF65-F5344CB8AC3E}">
        <p14:creationId xmlns:p14="http://schemas.microsoft.com/office/powerpoint/2010/main" val="41798532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in C++, containers, like the vector, can be iterated over using for loops.</a:t>
            </a:r>
          </a:p>
          <a:p>
            <a:endParaRPr lang="en-US" dirty="0"/>
          </a:p>
          <a:p>
            <a:r>
              <a:rPr lang="en-US" dirty="0"/>
              <a:t>(describe code)</a:t>
            </a:r>
          </a:p>
        </p:txBody>
      </p:sp>
      <p:sp>
        <p:nvSpPr>
          <p:cNvPr id="4" name="Slide Number Placeholder 3"/>
          <p:cNvSpPr>
            <a:spLocks noGrp="1"/>
          </p:cNvSpPr>
          <p:nvPr>
            <p:ph type="sldNum" sz="quarter" idx="5"/>
          </p:nvPr>
        </p:nvSpPr>
        <p:spPr/>
        <p:txBody>
          <a:bodyPr/>
          <a:lstStyle/>
          <a:p>
            <a:fld id="{2711E19A-CFA5-F141-863F-2C950CBCB56B}" type="slidenum">
              <a:rPr lang="en-AU" smtClean="0"/>
              <a:t>14</a:t>
            </a:fld>
            <a:endParaRPr lang="en-AU"/>
          </a:p>
        </p:txBody>
      </p:sp>
    </p:spTree>
    <p:extLst>
      <p:ext uri="{BB962C8B-B14F-4D97-AF65-F5344CB8AC3E}">
        <p14:creationId xmlns:p14="http://schemas.microsoft.com/office/powerpoint/2010/main" val="14359282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way to iterate over a container is with the standard library algorithms, which are often more succinct. Here we see an algorithm called transform, which takes 3 iterators, which you can think of as pointers. The first two are going to define the range of elements serving as input, in this case from the beginning to the end of the vector v. And then as a third argument a pointer for the output, in this case the beginning of the vector w.</a:t>
            </a:r>
          </a:p>
          <a:p>
            <a:endParaRPr lang="en-US" dirty="0"/>
          </a:p>
          <a:p>
            <a:r>
              <a:rPr lang="en-US" dirty="0"/>
              <a:t>The final argument is a function that defines what kind of operation to perform on each element in the input vector. Here we use a lambda to define the function. Transform expects a function that will receive a single argument, the value of the input for each iteration, which here we call el. In the body of the lambda we then express that </a:t>
            </a:r>
            <a:r>
              <a:rPr lang="en-US" dirty="0" err="1"/>
              <a:t>el</a:t>
            </a:r>
            <a:r>
              <a:rPr lang="en-US" dirty="0"/>
              <a:t> should be multiplied by 2 and then be written to the appropriate output location.</a:t>
            </a:r>
          </a:p>
        </p:txBody>
      </p:sp>
      <p:sp>
        <p:nvSpPr>
          <p:cNvPr id="4" name="Slide Number Placeholder 3"/>
          <p:cNvSpPr>
            <a:spLocks noGrp="1"/>
          </p:cNvSpPr>
          <p:nvPr>
            <p:ph type="sldNum" sz="quarter" idx="5"/>
          </p:nvPr>
        </p:nvSpPr>
        <p:spPr/>
        <p:txBody>
          <a:bodyPr/>
          <a:lstStyle/>
          <a:p>
            <a:fld id="{2711E19A-CFA5-F141-863F-2C950CBCB56B}" type="slidenum">
              <a:rPr lang="en-AU" smtClean="0"/>
              <a:t>15</a:t>
            </a:fld>
            <a:endParaRPr lang="en-AU"/>
          </a:p>
        </p:txBody>
      </p:sp>
    </p:spTree>
    <p:extLst>
      <p:ext uri="{BB962C8B-B14F-4D97-AF65-F5344CB8AC3E}">
        <p14:creationId xmlns:p14="http://schemas.microsoft.com/office/powerpoint/2010/main" val="41425307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Since C++17 the sequential algorithms were extended to include something called execution policies. There are several of them, but the one we are most interested today is the parallel execution policy which is stored as std::execution::par. Should we choose, we can pass an execution policy as the first argument to the algorithms, and this allows them to run in parallel.</a:t>
            </a:r>
          </a:p>
        </p:txBody>
      </p:sp>
      <p:sp>
        <p:nvSpPr>
          <p:cNvPr id="4" name="Slide Number Placeholder 3"/>
          <p:cNvSpPr>
            <a:spLocks noGrp="1"/>
          </p:cNvSpPr>
          <p:nvPr>
            <p:ph type="sldNum" sz="quarter" idx="5"/>
          </p:nvPr>
        </p:nvSpPr>
        <p:spPr/>
        <p:txBody>
          <a:bodyPr/>
          <a:lstStyle/>
          <a:p>
            <a:fld id="{2711E19A-CFA5-F141-863F-2C950CBCB56B}" type="slidenum">
              <a:rPr lang="en-AU" smtClean="0"/>
              <a:t>16</a:t>
            </a:fld>
            <a:endParaRPr lang="en-AU"/>
          </a:p>
        </p:txBody>
      </p:sp>
    </p:spTree>
    <p:extLst>
      <p:ext uri="{BB962C8B-B14F-4D97-AF65-F5344CB8AC3E}">
        <p14:creationId xmlns:p14="http://schemas.microsoft.com/office/powerpoint/2010/main" val="22958550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In particular it allows them to run on the CPU using multiple threads with multiple cores, or, on a massively parallel GPU.</a:t>
            </a:r>
          </a:p>
        </p:txBody>
      </p:sp>
      <p:sp>
        <p:nvSpPr>
          <p:cNvPr id="4" name="Slide Number Placeholder 3"/>
          <p:cNvSpPr>
            <a:spLocks noGrp="1"/>
          </p:cNvSpPr>
          <p:nvPr>
            <p:ph type="sldNum" sz="quarter" idx="5"/>
          </p:nvPr>
        </p:nvSpPr>
        <p:spPr/>
        <p:txBody>
          <a:bodyPr/>
          <a:lstStyle/>
          <a:p>
            <a:fld id="{2711E19A-CFA5-F141-863F-2C950CBCB56B}" type="slidenum">
              <a:rPr lang="en-AU" smtClean="0"/>
              <a:t>17</a:t>
            </a:fld>
            <a:endParaRPr lang="en-AU"/>
          </a:p>
        </p:txBody>
      </p:sp>
    </p:spTree>
    <p:extLst>
      <p:ext uri="{BB962C8B-B14F-4D97-AF65-F5344CB8AC3E}">
        <p14:creationId xmlns:p14="http://schemas.microsoft.com/office/powerpoint/2010/main" val="126759239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We specify where we would like to run the algorithm to the compiler via compiler flag. If we are using the nvc++ compiler, we have a compiler flag called stdpar that accepts two values. One is multicore, which allows all the algorithms with the parallel execution policy to run on a multicore system, the other is gpu, which will allow the algorithms to run on the GPU.</a:t>
            </a:r>
          </a:p>
        </p:txBody>
      </p:sp>
      <p:sp>
        <p:nvSpPr>
          <p:cNvPr id="4" name="Slide Number Placeholder 3"/>
          <p:cNvSpPr>
            <a:spLocks noGrp="1"/>
          </p:cNvSpPr>
          <p:nvPr>
            <p:ph type="sldNum" sz="quarter" idx="5"/>
          </p:nvPr>
        </p:nvSpPr>
        <p:spPr/>
        <p:txBody>
          <a:bodyPr/>
          <a:lstStyle/>
          <a:p>
            <a:fld id="{2711E19A-CFA5-F141-863F-2C950CBCB56B}" type="slidenum">
              <a:rPr lang="en-AU" smtClean="0"/>
              <a:t>18</a:t>
            </a:fld>
            <a:endParaRPr lang="en-AU"/>
          </a:p>
        </p:txBody>
      </p:sp>
    </p:spTree>
    <p:extLst>
      <p:ext uri="{BB962C8B-B14F-4D97-AF65-F5344CB8AC3E}">
        <p14:creationId xmlns:p14="http://schemas.microsoft.com/office/powerpoint/2010/main" val="37660655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Note above that we define the same algorithm twice, but the second time with an execution policy. We do not have to do anything explicit with regard to the memory management of the vectors operated on inside the algorithm. In the case of the parallel execution policy compiled to run on the GPU, memory transfers to and from the GPU will be managed via a unified or managed memory model.</a:t>
            </a:r>
          </a:p>
        </p:txBody>
      </p:sp>
      <p:sp>
        <p:nvSpPr>
          <p:cNvPr id="4" name="Slide Number Placeholder 3"/>
          <p:cNvSpPr>
            <a:spLocks noGrp="1"/>
          </p:cNvSpPr>
          <p:nvPr>
            <p:ph type="sldNum" sz="quarter" idx="5"/>
          </p:nvPr>
        </p:nvSpPr>
        <p:spPr/>
        <p:txBody>
          <a:bodyPr/>
          <a:lstStyle/>
          <a:p>
            <a:fld id="{2711E19A-CFA5-F141-863F-2C950CBCB56B}" type="slidenum">
              <a:rPr lang="en-AU" smtClean="0"/>
              <a:t>19</a:t>
            </a:fld>
            <a:endParaRPr lang="en-AU"/>
          </a:p>
        </p:txBody>
      </p:sp>
    </p:spTree>
    <p:extLst>
      <p:ext uri="{BB962C8B-B14F-4D97-AF65-F5344CB8AC3E}">
        <p14:creationId xmlns:p14="http://schemas.microsoft.com/office/powerpoint/2010/main" val="31008387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there are some limitations depending on which hardware you are running on. It is easy to address these, and we will look at how soon, but’s let’s first take a look at a scenario that could cause us problems. In particular, the problem that we can create is when we try to run code on the GPU that tries to access stack data (which you can largely consider to be scalars and global variables) by reference.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Here we define a multiply_with function that expects a reference to a vector and a scalar. It uses the </a:t>
            </a:r>
            <a:r>
              <a:rPr lang="en-US" dirty="0" err="1"/>
              <a:t>for_each</a:t>
            </a:r>
            <a:r>
              <a:rPr lang="en-US" dirty="0"/>
              <a:t> algorithm to iterate over the input vector, multiplying each element by the scalar a, and then adding to it the global value b. The lambda we pass to for_each specifies that values used in the lambda should be captured by reference.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dynamically allocated vector memory will be stored on the heap. The passed in argument a will be stored somewhere on the CPU call stack for the function call, and the global b will be stored in some data memory segment for the whole binary.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If we were to run this on the GPU, the GPU threads would attempt to read both a and b remotely, and because these are stack variables, depending on the hardware, we can get out-of-bounds memory access errors, as would be the case if this were run on a non-coherent system such as one with a GPU connection over PCI-e, or in the case of a coherent system, such as grace hopper, would get very poor performance as each GPU thread would remotely read the data from the host thread stack.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Note that this is only an issue for stack variables, and not for dynamically-allocated heap data. Heap data, when accessed by GPU threads, can actually be migrated to the GPU for high bandwidth access.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p:txBody>
      </p:sp>
      <p:sp>
        <p:nvSpPr>
          <p:cNvPr id="4" name="Slide Number Placeholder 3"/>
          <p:cNvSpPr>
            <a:spLocks noGrp="1"/>
          </p:cNvSpPr>
          <p:nvPr>
            <p:ph type="sldNum" sz="quarter" idx="5"/>
          </p:nvPr>
        </p:nvSpPr>
        <p:spPr/>
        <p:txBody>
          <a:bodyPr/>
          <a:lstStyle/>
          <a:p>
            <a:fld id="{2711E19A-CFA5-F141-863F-2C950CBCB56B}" type="slidenum">
              <a:rPr lang="en-AU" smtClean="0"/>
              <a:t>20</a:t>
            </a:fld>
            <a:endParaRPr lang="en-AU"/>
          </a:p>
        </p:txBody>
      </p:sp>
    </p:spTree>
    <p:extLst>
      <p:ext uri="{BB962C8B-B14F-4D97-AF65-F5344CB8AC3E}">
        <p14:creationId xmlns:p14="http://schemas.microsoft.com/office/powerpoint/2010/main" val="14135590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Fixing this is straightforward. We simply need to make sure that stack variables are captured by value, in which case a copy of the value will reside in GPU memory and be accessed performantly by GPU threads.</a:t>
            </a:r>
          </a:p>
          <a:p>
            <a:endParaRPr lang="en-US" dirty="0"/>
          </a:p>
          <a:p>
            <a:r>
              <a:rPr lang="en-US" dirty="0"/>
              <a:t>(show solution)</a:t>
            </a:r>
          </a:p>
          <a:p>
            <a:endParaRPr lang="en-US" dirty="0"/>
          </a:p>
          <a:p>
            <a:r>
              <a:rPr lang="en-US" dirty="0"/>
              <a:t>Just for reference, in case any of you are familiar with CUDA C, the second example is like a kernel that takes a value as a parameter, whereas the first example is like a kernel that takes a pointer to a value as a parameter.</a:t>
            </a:r>
          </a:p>
        </p:txBody>
      </p:sp>
      <p:sp>
        <p:nvSpPr>
          <p:cNvPr id="4" name="Slide Number Placeholder 3"/>
          <p:cNvSpPr>
            <a:spLocks noGrp="1"/>
          </p:cNvSpPr>
          <p:nvPr>
            <p:ph type="sldNum" sz="quarter" idx="5"/>
          </p:nvPr>
        </p:nvSpPr>
        <p:spPr/>
        <p:txBody>
          <a:bodyPr/>
          <a:lstStyle/>
          <a:p>
            <a:fld id="{2711E19A-CFA5-F141-863F-2C950CBCB56B}" type="slidenum">
              <a:rPr lang="en-AU" smtClean="0"/>
              <a:t>21</a:t>
            </a:fld>
            <a:endParaRPr lang="en-AU"/>
          </a:p>
        </p:txBody>
      </p:sp>
    </p:spTree>
    <p:extLst>
      <p:ext uri="{BB962C8B-B14F-4D97-AF65-F5344CB8AC3E}">
        <p14:creationId xmlns:p14="http://schemas.microsoft.com/office/powerpoint/2010/main" val="12679225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11E19A-CFA5-F141-863F-2C950CBCB56B}" type="slidenum">
              <a:rPr lang="en-AU" smtClean="0"/>
              <a:t>2</a:t>
            </a:fld>
            <a:endParaRPr lang="en-AU"/>
          </a:p>
        </p:txBody>
      </p:sp>
    </p:spTree>
    <p:extLst>
      <p:ext uri="{BB962C8B-B14F-4D97-AF65-F5344CB8AC3E}">
        <p14:creationId xmlns:p14="http://schemas.microsoft.com/office/powerpoint/2010/main" val="11194332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At this point you have the basics of how C++ parallelism works, and to summarize, use standard library algorithms with the parallel execution policy making sure to capture stack and global values by value, then, depending on your intention and environment, compile the program either for multicore of for the GPU.</a:t>
            </a:r>
          </a:p>
          <a:p>
            <a:endParaRPr lang="en-AU" dirty="0"/>
          </a:p>
          <a:p>
            <a:r>
              <a:rPr lang="en-AU" dirty="0"/>
              <a:t>We would like to point those of you who are interested to a number of more in-depth talks from </a:t>
            </a:r>
            <a:r>
              <a:rPr lang="en-AU" dirty="0" err="1"/>
              <a:t>CppCon</a:t>
            </a:r>
            <a:r>
              <a:rPr lang="en-AU" dirty="0"/>
              <a:t> and GTC, which we encourage you to check out at your leisure.</a:t>
            </a:r>
          </a:p>
        </p:txBody>
      </p:sp>
      <p:sp>
        <p:nvSpPr>
          <p:cNvPr id="4" name="Slide Number Placeholder 3"/>
          <p:cNvSpPr>
            <a:spLocks noGrp="1"/>
          </p:cNvSpPr>
          <p:nvPr>
            <p:ph type="sldNum" sz="quarter" idx="5"/>
          </p:nvPr>
        </p:nvSpPr>
        <p:spPr/>
        <p:txBody>
          <a:bodyPr/>
          <a:lstStyle/>
          <a:p>
            <a:fld id="{2711E19A-CFA5-F141-863F-2C950CBCB56B}" type="slidenum">
              <a:rPr lang="en-AU" smtClean="0"/>
              <a:t>22</a:t>
            </a:fld>
            <a:endParaRPr lang="en-AU"/>
          </a:p>
        </p:txBody>
      </p:sp>
    </p:spTree>
    <p:extLst>
      <p:ext uri="{BB962C8B-B14F-4D97-AF65-F5344CB8AC3E}">
        <p14:creationId xmlns:p14="http://schemas.microsoft.com/office/powerpoint/2010/main" val="13387897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this slide we provide a quick sheet sheet of the standard library algorithms that can receive a parallel execution policy.</a:t>
            </a:r>
          </a:p>
          <a:p>
            <a:endParaRPr lang="en-US" dirty="0"/>
          </a:p>
          <a:p>
            <a:r>
              <a:rPr lang="en-US" dirty="0"/>
              <a:t>As stated earlier, your ability to program applications that are inherently ready to run on GPU accelerators will largely depend on your fluency using these algorithms, which as you can likely tell, are more than sufficient to tackle most any problem. For those of you without a lot of experience with the standard library algorithms, we highly recommend taking the time to become familiar and fluent with their use.</a:t>
            </a:r>
          </a:p>
          <a:p>
            <a:endParaRPr lang="en-US" dirty="0"/>
          </a:p>
          <a:p>
            <a:r>
              <a:rPr lang="en-US" dirty="0"/>
              <a:t>It is worth pointing out that that the for_each algorithm can serve as a general go-to for enabling GPU parallel programming. While it may not always be the most elegant, for_each is an incredibly general operation, which you can use to perform any number of operations that you wish on data containers.</a:t>
            </a:r>
          </a:p>
        </p:txBody>
      </p:sp>
      <p:sp>
        <p:nvSpPr>
          <p:cNvPr id="4" name="Slide Number Placeholder 3"/>
          <p:cNvSpPr>
            <a:spLocks noGrp="1"/>
          </p:cNvSpPr>
          <p:nvPr>
            <p:ph type="sldNum" sz="quarter" idx="5"/>
          </p:nvPr>
        </p:nvSpPr>
        <p:spPr/>
        <p:txBody>
          <a:bodyPr/>
          <a:lstStyle/>
          <a:p>
            <a:fld id="{2711E19A-CFA5-F141-863F-2C950CBCB56B}" type="slidenum">
              <a:rPr lang="en-AU" smtClean="0"/>
              <a:t>23</a:t>
            </a:fld>
            <a:endParaRPr lang="en-AU"/>
          </a:p>
        </p:txBody>
      </p:sp>
    </p:spTree>
    <p:extLst>
      <p:ext uri="{BB962C8B-B14F-4D97-AF65-F5344CB8AC3E}">
        <p14:creationId xmlns:p14="http://schemas.microsoft.com/office/powerpoint/2010/main" val="358466184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are going to turn to our next topic, “indexing, ranges, and views.”</a:t>
            </a:r>
            <a:endParaRPr lang="en-DE"/>
          </a:p>
        </p:txBody>
      </p:sp>
      <p:sp>
        <p:nvSpPr>
          <p:cNvPr id="4" name="Slide Number Placeholder 3"/>
          <p:cNvSpPr>
            <a:spLocks noGrp="1"/>
          </p:cNvSpPr>
          <p:nvPr>
            <p:ph type="sldNum" sz="quarter" idx="5"/>
          </p:nvPr>
        </p:nvSpPr>
        <p:spPr/>
        <p:txBody>
          <a:bodyPr/>
          <a:lstStyle/>
          <a:p>
            <a:fld id="{2711E19A-CFA5-F141-863F-2C950CBCB56B}" type="slidenum">
              <a:rPr lang="en-AU" smtClean="0"/>
              <a:t>24</a:t>
            </a:fld>
            <a:endParaRPr lang="en-AU"/>
          </a:p>
        </p:txBody>
      </p:sp>
    </p:spTree>
    <p:extLst>
      <p:ext uri="{BB962C8B-B14F-4D97-AF65-F5344CB8AC3E}">
        <p14:creationId xmlns:p14="http://schemas.microsoft.com/office/powerpoint/2010/main" val="23002048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common problem is that with standard library algorithms, our lambdas receive data elements as values, but not their indices, as we may be used to having easy access to in constructions using for-loops. Of course, there are many scenarios where the use of an index either for its own sake, or for the calculation of additional values, say in stencil algorithms, is essential.</a:t>
            </a:r>
          </a:p>
          <a:p>
            <a:endParaRPr lang="en-US" dirty="0"/>
          </a:p>
          <a:p>
            <a:r>
              <a:rPr lang="en-US" dirty="0"/>
              <a:t>So how do we do this? There are a couple different ways which we now cover.</a:t>
            </a:r>
          </a:p>
        </p:txBody>
      </p:sp>
      <p:sp>
        <p:nvSpPr>
          <p:cNvPr id="4" name="Slide Number Placeholder 3"/>
          <p:cNvSpPr>
            <a:spLocks noGrp="1"/>
          </p:cNvSpPr>
          <p:nvPr>
            <p:ph type="sldNum" sz="quarter" idx="5"/>
          </p:nvPr>
        </p:nvSpPr>
        <p:spPr/>
        <p:txBody>
          <a:bodyPr/>
          <a:lstStyle/>
          <a:p>
            <a:fld id="{2711E19A-CFA5-F141-863F-2C950CBCB56B}" type="slidenum">
              <a:rPr lang="en-AU" smtClean="0"/>
              <a:t>25</a:t>
            </a:fld>
            <a:endParaRPr lang="en-AU"/>
          </a:p>
        </p:txBody>
      </p:sp>
    </p:spTree>
    <p:extLst>
      <p:ext uri="{BB962C8B-B14F-4D97-AF65-F5344CB8AC3E}">
        <p14:creationId xmlns:p14="http://schemas.microsoft.com/office/powerpoint/2010/main" val="369596639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most naïve way of doing this is to capture a pointer to the data in the lambda. Here we capture a pointer to the data by value and then compute the index for an element by subtracting it from the address of the element.</a:t>
            </a:r>
          </a:p>
          <a:p>
            <a:endParaRPr lang="en-US" dirty="0"/>
          </a:p>
          <a:p>
            <a:r>
              <a:rPr lang="en-US" dirty="0"/>
              <a:t>While this is simple, it is not particularly elegant.</a:t>
            </a:r>
          </a:p>
        </p:txBody>
      </p:sp>
      <p:sp>
        <p:nvSpPr>
          <p:cNvPr id="4" name="Slide Number Placeholder 3"/>
          <p:cNvSpPr>
            <a:spLocks noGrp="1"/>
          </p:cNvSpPr>
          <p:nvPr>
            <p:ph type="sldNum" sz="quarter" idx="5"/>
          </p:nvPr>
        </p:nvSpPr>
        <p:spPr/>
        <p:txBody>
          <a:bodyPr/>
          <a:lstStyle/>
          <a:p>
            <a:fld id="{2711E19A-CFA5-F141-863F-2C950CBCB56B}" type="slidenum">
              <a:rPr lang="en-AU" smtClean="0"/>
              <a:t>26</a:t>
            </a:fld>
            <a:endParaRPr lang="en-AU"/>
          </a:p>
        </p:txBody>
      </p:sp>
    </p:spTree>
    <p:extLst>
      <p:ext uri="{BB962C8B-B14F-4D97-AF65-F5344CB8AC3E}">
        <p14:creationId xmlns:p14="http://schemas.microsoft.com/office/powerpoint/2010/main" val="22942851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different approach is to iterate over indices instead and then use them to access the data. There are many ways to do this, but up until C++20, including C++17, one of the most common ways to do this was with something called a counting iterator which are available in libraries like boost or thrust or many others on GitHub.</a:t>
            </a:r>
          </a:p>
          <a:p>
            <a:endParaRPr lang="en-US" dirty="0"/>
          </a:p>
          <a:p>
            <a:r>
              <a:rPr lang="en-US" dirty="0"/>
              <a:t>With it you can use for_each_n which takes an iterator and a size and increments the iterator size number of times. In this way we can capture a pointer to vector data, capturing the pointer itself by value, and use the index to access the values of the data. This allows us to do things like access by </a:t>
            </a:r>
            <a:r>
              <a:rPr lang="en-US" dirty="0" err="1"/>
              <a:t>i</a:t>
            </a:r>
            <a:r>
              <a:rPr lang="en-US" dirty="0"/>
              <a:t>, i+1, i-1 and so on. This is and has been a very common approach in many HPC applications.</a:t>
            </a:r>
          </a:p>
        </p:txBody>
      </p:sp>
      <p:sp>
        <p:nvSpPr>
          <p:cNvPr id="4" name="Slide Number Placeholder 3"/>
          <p:cNvSpPr>
            <a:spLocks noGrp="1"/>
          </p:cNvSpPr>
          <p:nvPr>
            <p:ph type="sldNum" sz="quarter" idx="5"/>
          </p:nvPr>
        </p:nvSpPr>
        <p:spPr/>
        <p:txBody>
          <a:bodyPr/>
          <a:lstStyle/>
          <a:p>
            <a:fld id="{2711E19A-CFA5-F141-863F-2C950CBCB56B}" type="slidenum">
              <a:rPr lang="en-AU" smtClean="0"/>
              <a:t>27</a:t>
            </a:fld>
            <a:endParaRPr lang="en-AU"/>
          </a:p>
        </p:txBody>
      </p:sp>
    </p:spTree>
    <p:extLst>
      <p:ext uri="{BB962C8B-B14F-4D97-AF65-F5344CB8AC3E}">
        <p14:creationId xmlns:p14="http://schemas.microsoft.com/office/powerpoint/2010/main" val="2813935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C++20 we don’t need an external library for this anymore. C++20 includes something called ranges and views.</a:t>
            </a:r>
          </a:p>
        </p:txBody>
      </p:sp>
      <p:sp>
        <p:nvSpPr>
          <p:cNvPr id="4" name="Slide Number Placeholder 3"/>
          <p:cNvSpPr>
            <a:spLocks noGrp="1"/>
          </p:cNvSpPr>
          <p:nvPr>
            <p:ph type="sldNum" sz="quarter" idx="5"/>
          </p:nvPr>
        </p:nvSpPr>
        <p:spPr/>
        <p:txBody>
          <a:bodyPr/>
          <a:lstStyle/>
          <a:p>
            <a:fld id="{2711E19A-CFA5-F141-863F-2C950CBCB56B}" type="slidenum">
              <a:rPr lang="en-AU" smtClean="0"/>
              <a:t>28</a:t>
            </a:fld>
            <a:endParaRPr lang="en-AU"/>
          </a:p>
        </p:txBody>
      </p:sp>
    </p:spTree>
    <p:extLst>
      <p:ext uri="{BB962C8B-B14F-4D97-AF65-F5344CB8AC3E}">
        <p14:creationId xmlns:p14="http://schemas.microsoft.com/office/powerpoint/2010/main" val="31702590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11E19A-CFA5-F141-863F-2C950CBCB56B}" type="slidenum">
              <a:rPr lang="en-AU" smtClean="0"/>
              <a:t>31</a:t>
            </a:fld>
            <a:endParaRPr lang="en-AU"/>
          </a:p>
        </p:txBody>
      </p:sp>
    </p:spTree>
    <p:extLst>
      <p:ext uri="{BB962C8B-B14F-4D97-AF65-F5344CB8AC3E}">
        <p14:creationId xmlns:p14="http://schemas.microsoft.com/office/powerpoint/2010/main" val="1026866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0" i="0" dirty="0">
              <a:solidFill>
                <a:srgbClr val="333333"/>
              </a:solidFill>
              <a:effectLst/>
              <a:latin typeface="DINPro"/>
            </a:endParaRPr>
          </a:p>
        </p:txBody>
      </p:sp>
      <p:sp>
        <p:nvSpPr>
          <p:cNvPr id="4" name="Slide Number Placeholder 3"/>
          <p:cNvSpPr>
            <a:spLocks noGrp="1"/>
          </p:cNvSpPr>
          <p:nvPr>
            <p:ph type="sldNum" sz="quarter" idx="5"/>
          </p:nvPr>
        </p:nvSpPr>
        <p:spPr/>
        <p:txBody>
          <a:bodyPr/>
          <a:lstStyle/>
          <a:p>
            <a:fld id="{2711E19A-CFA5-F141-863F-2C950CBCB56B}" type="slidenum">
              <a:rPr lang="en-AU" smtClean="0"/>
              <a:t>46</a:t>
            </a:fld>
            <a:endParaRPr lang="en-AU"/>
          </a:p>
        </p:txBody>
      </p:sp>
    </p:spTree>
    <p:extLst>
      <p:ext uri="{BB962C8B-B14F-4D97-AF65-F5344CB8AC3E}">
        <p14:creationId xmlns:p14="http://schemas.microsoft.com/office/powerpoint/2010/main" val="15072579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are going to be covering the C++ prerequisites first, which is basically standard library algorithms, and the associated use of lambdas. Many of you will already have a great deal of experience using these aspects of C++, in which case a lot of what we cover in this section will be review. Many of you, however, may not have a lot of experience working with these aspects of C++. They are not difficult to learn, but ultimately, your ability to work fluently with the standard library algorithms, which often require the use of lambdas, will determine how successful you will be in writing C++ code that is “parallel first,” which is to say, can be compiled and run on environments with either multiple CPUs or one or more GPUs, without any modification.</a:t>
            </a:r>
          </a:p>
        </p:txBody>
      </p:sp>
      <p:sp>
        <p:nvSpPr>
          <p:cNvPr id="4" name="Slide Number Placeholder 3"/>
          <p:cNvSpPr>
            <a:spLocks noGrp="1"/>
          </p:cNvSpPr>
          <p:nvPr>
            <p:ph type="sldNum" sz="quarter" idx="5"/>
          </p:nvPr>
        </p:nvSpPr>
        <p:spPr/>
        <p:txBody>
          <a:bodyPr/>
          <a:lstStyle/>
          <a:p>
            <a:fld id="{2711E19A-CFA5-F141-863F-2C950CBCB56B}" type="slidenum">
              <a:rPr lang="en-AU" smtClean="0"/>
              <a:t>4</a:t>
            </a:fld>
            <a:endParaRPr lang="en-AU"/>
          </a:p>
        </p:txBody>
      </p:sp>
    </p:spTree>
    <p:extLst>
      <p:ext uri="{BB962C8B-B14F-4D97-AF65-F5344CB8AC3E}">
        <p14:creationId xmlns:p14="http://schemas.microsoft.com/office/powerpoint/2010/main" val="21413431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C++11 introduced lambdas, and on this slide, we will demonstrate the use of a very simple lambda.</a:t>
            </a:r>
          </a:p>
          <a:p>
            <a:endParaRPr lang="en-US" dirty="0"/>
          </a:p>
          <a:p>
            <a:r>
              <a:rPr lang="en-US" dirty="0"/>
              <a:t>First we define a vector, v, and initialize it with 4 values. Next, we define a scalar value, s.</a:t>
            </a:r>
          </a:p>
          <a:p>
            <a:endParaRPr lang="en-US" dirty="0"/>
          </a:p>
          <a:p>
            <a:r>
              <a:rPr lang="en-US" dirty="0"/>
              <a:t>On the next line we define a lambda, f. Lambdas allow us to define functions in place. Lambda functions can store some information from its environment. In the body of the function, we can access the vector, where we access a value at a passed-in index which we then multiply by the scalar s, and then return. Once we have constructed the lambda we can, as you see on the last line, call the lambda function.</a:t>
            </a:r>
          </a:p>
          <a:p>
            <a:endParaRPr lang="en-US" dirty="0"/>
          </a:p>
          <a:p>
            <a:r>
              <a:rPr lang="en-US" dirty="0"/>
              <a:t>So, lambdas simplify the creation of function objects. Typically, one would have to do this by the creation of a struct.</a:t>
            </a:r>
          </a:p>
        </p:txBody>
      </p:sp>
      <p:sp>
        <p:nvSpPr>
          <p:cNvPr id="4" name="Slide Number Placeholder 3"/>
          <p:cNvSpPr>
            <a:spLocks noGrp="1"/>
          </p:cNvSpPr>
          <p:nvPr>
            <p:ph type="sldNum" sz="quarter" idx="5"/>
          </p:nvPr>
        </p:nvSpPr>
        <p:spPr/>
        <p:txBody>
          <a:bodyPr/>
          <a:lstStyle/>
          <a:p>
            <a:fld id="{2711E19A-CFA5-F141-863F-2C950CBCB56B}" type="slidenum">
              <a:rPr lang="en-AU" smtClean="0"/>
              <a:t>5</a:t>
            </a:fld>
            <a:endParaRPr lang="en-AU"/>
          </a:p>
        </p:txBody>
      </p:sp>
    </p:spTree>
    <p:extLst>
      <p:ext uri="{BB962C8B-B14F-4D97-AF65-F5344CB8AC3E}">
        <p14:creationId xmlns:p14="http://schemas.microsoft.com/office/powerpoint/2010/main" val="1415836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function object is just an object, like a struct or class, with an operator defined such that it can be called like a function. We can imagine the lambda defined here as being expanded by the compiler to be the displayed struct, which has the operator defined such that we can call it.</a:t>
            </a:r>
          </a:p>
          <a:p>
            <a:endParaRPr lang="en-US" dirty="0"/>
          </a:p>
          <a:p>
            <a:r>
              <a:rPr lang="en-US" dirty="0"/>
              <a:t>Lambda functions are anonymous, or unnamed.</a:t>
            </a:r>
          </a:p>
        </p:txBody>
      </p:sp>
      <p:sp>
        <p:nvSpPr>
          <p:cNvPr id="4" name="Slide Number Placeholder 3"/>
          <p:cNvSpPr>
            <a:spLocks noGrp="1"/>
          </p:cNvSpPr>
          <p:nvPr>
            <p:ph type="sldNum" sz="quarter" idx="5"/>
          </p:nvPr>
        </p:nvSpPr>
        <p:spPr/>
        <p:txBody>
          <a:bodyPr/>
          <a:lstStyle/>
          <a:p>
            <a:fld id="{2711E19A-CFA5-F141-863F-2C950CBCB56B}" type="slidenum">
              <a:rPr lang="en-AU" smtClean="0"/>
              <a:t>6</a:t>
            </a:fld>
            <a:endParaRPr lang="en-AU"/>
          </a:p>
        </p:txBody>
      </p:sp>
    </p:spTree>
    <p:extLst>
      <p:ext uri="{BB962C8B-B14F-4D97-AF65-F5344CB8AC3E}">
        <p14:creationId xmlns:p14="http://schemas.microsoft.com/office/powerpoint/2010/main" val="21914730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square brackets of the lambda are called the lambda capture, and they control how values in the lambda from the environment, such as v and s, are stored in this object.</a:t>
            </a:r>
          </a:p>
        </p:txBody>
      </p:sp>
      <p:sp>
        <p:nvSpPr>
          <p:cNvPr id="4" name="Slide Number Placeholder 3"/>
          <p:cNvSpPr>
            <a:spLocks noGrp="1"/>
          </p:cNvSpPr>
          <p:nvPr>
            <p:ph type="sldNum" sz="quarter" idx="5"/>
          </p:nvPr>
        </p:nvSpPr>
        <p:spPr/>
        <p:txBody>
          <a:bodyPr/>
          <a:lstStyle/>
          <a:p>
            <a:fld id="{2711E19A-CFA5-F141-863F-2C950CBCB56B}" type="slidenum">
              <a:rPr lang="en-AU" smtClean="0"/>
              <a:t>7</a:t>
            </a:fld>
            <a:endParaRPr lang="en-AU"/>
          </a:p>
        </p:txBody>
      </p:sp>
    </p:spTree>
    <p:extLst>
      <p:ext uri="{BB962C8B-B14F-4D97-AF65-F5344CB8AC3E}">
        <p14:creationId xmlns:p14="http://schemas.microsoft.com/office/powerpoint/2010/main" val="6786735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for example, when we supply a value by its name, like we do here in this lambda capture with s, then it will be passed by value, which means a copy of it will be created in the function object.</a:t>
            </a:r>
          </a:p>
          <a:p>
            <a:endParaRPr lang="en-US" dirty="0"/>
          </a:p>
        </p:txBody>
      </p:sp>
      <p:sp>
        <p:nvSpPr>
          <p:cNvPr id="4" name="Slide Number Placeholder 3"/>
          <p:cNvSpPr>
            <a:spLocks noGrp="1"/>
          </p:cNvSpPr>
          <p:nvPr>
            <p:ph type="sldNum" sz="quarter" idx="5"/>
          </p:nvPr>
        </p:nvSpPr>
        <p:spPr/>
        <p:txBody>
          <a:bodyPr/>
          <a:lstStyle/>
          <a:p>
            <a:fld id="{2711E19A-CFA5-F141-863F-2C950CBCB56B}" type="slidenum">
              <a:rPr lang="en-AU" smtClean="0"/>
              <a:t>8</a:t>
            </a:fld>
            <a:endParaRPr lang="en-AU"/>
          </a:p>
        </p:txBody>
      </p:sp>
    </p:spTree>
    <p:extLst>
      <p:ext uri="{BB962C8B-B14F-4D97-AF65-F5344CB8AC3E}">
        <p14:creationId xmlns:p14="http://schemas.microsoft.com/office/powerpoint/2010/main" val="33629469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an ampersand, we can tell the compiler that we want to capture a value by reference.</a:t>
            </a:r>
          </a:p>
          <a:p>
            <a:endParaRPr lang="en-US" dirty="0"/>
          </a:p>
          <a:p>
            <a:r>
              <a:rPr lang="en-US" dirty="0"/>
              <a:t>So here we have an ampersand v, such that instead of copying all the elements of v into the function object, we only want a pointer that points the values of the vector.</a:t>
            </a:r>
          </a:p>
        </p:txBody>
      </p:sp>
      <p:sp>
        <p:nvSpPr>
          <p:cNvPr id="4" name="Slide Number Placeholder 3"/>
          <p:cNvSpPr>
            <a:spLocks noGrp="1"/>
          </p:cNvSpPr>
          <p:nvPr>
            <p:ph type="sldNum" sz="quarter" idx="5"/>
          </p:nvPr>
        </p:nvSpPr>
        <p:spPr/>
        <p:txBody>
          <a:bodyPr/>
          <a:lstStyle/>
          <a:p>
            <a:fld id="{2711E19A-CFA5-F141-863F-2C950CBCB56B}" type="slidenum">
              <a:rPr lang="en-AU" smtClean="0"/>
              <a:t>9</a:t>
            </a:fld>
            <a:endParaRPr lang="en-AU"/>
          </a:p>
        </p:txBody>
      </p:sp>
    </p:spTree>
    <p:extLst>
      <p:ext uri="{BB962C8B-B14F-4D97-AF65-F5344CB8AC3E}">
        <p14:creationId xmlns:p14="http://schemas.microsoft.com/office/powerpoint/2010/main" val="1114930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apply defaults. Here we say that by default we want to capture values by reference but following the comma we specify that we wish to capture s by value.</a:t>
            </a:r>
          </a:p>
        </p:txBody>
      </p:sp>
      <p:sp>
        <p:nvSpPr>
          <p:cNvPr id="4" name="Slide Number Placeholder 3"/>
          <p:cNvSpPr>
            <a:spLocks noGrp="1"/>
          </p:cNvSpPr>
          <p:nvPr>
            <p:ph type="sldNum" sz="quarter" idx="5"/>
          </p:nvPr>
        </p:nvSpPr>
        <p:spPr/>
        <p:txBody>
          <a:bodyPr/>
          <a:lstStyle/>
          <a:p>
            <a:fld id="{2711E19A-CFA5-F141-863F-2C950CBCB56B}" type="slidenum">
              <a:rPr lang="en-AU" smtClean="0"/>
              <a:t>10</a:t>
            </a:fld>
            <a:endParaRPr lang="en-AU"/>
          </a:p>
        </p:txBody>
      </p:sp>
    </p:spTree>
    <p:extLst>
      <p:ext uri="{BB962C8B-B14F-4D97-AF65-F5344CB8AC3E}">
        <p14:creationId xmlns:p14="http://schemas.microsoft.com/office/powerpoint/2010/main" val="3385695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11/10/22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11/10/22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11/10/22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11/10/22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11/10/22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11/10/22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en.cppreference.com/w/cpp/algorithm"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boost.org/doc/libs/1_79_0/libs/iterator/doc/counting_iterator.html" TargetMode="External"/><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hyperlink" Target="https://thrust.github.io/doc/classthrust_1_1counting__iterator.html"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wooden&#10;&#10;Description automatically generated">
            <a:extLst>
              <a:ext uri="{FF2B5EF4-FFF2-40B4-BE49-F238E27FC236}">
                <a16:creationId xmlns:a16="http://schemas.microsoft.com/office/drawing/2014/main" id="{222CA5EE-8698-457D-B215-616AD70C18F0}"/>
              </a:ext>
            </a:extLst>
          </p:cNvPr>
          <p:cNvPicPr>
            <a:picLocks noChangeAspect="1"/>
          </p:cNvPicPr>
          <p:nvPr/>
        </p:nvPicPr>
        <p:blipFill rotWithShape="1">
          <a:blip r:embed="rId3"/>
          <a:srcRect t="11322" b="13678"/>
          <a:stretch/>
        </p:blipFill>
        <p:spPr>
          <a:xfrm>
            <a:off x="20" y="10"/>
            <a:ext cx="12191980" cy="6857990"/>
          </a:xfrm>
          <a:prstGeom prst="rect">
            <a:avLst/>
          </a:prstGeom>
        </p:spPr>
      </p:pic>
      <p:sp>
        <p:nvSpPr>
          <p:cNvPr id="6" name="Freeform: Shape 8">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841248" y="4199861"/>
            <a:ext cx="9173609" cy="1336826"/>
          </a:xfrm>
        </p:spPr>
        <p:txBody>
          <a:bodyPr>
            <a:normAutofit fontScale="90000"/>
          </a:bodyPr>
          <a:lstStyle/>
          <a:p>
            <a:pPr algn="l"/>
            <a:r>
              <a:rPr lang="en-US" sz="5400" dirty="0">
                <a:solidFill>
                  <a:srgbClr val="FFFFFF"/>
                </a:solidFill>
                <a:latin typeface="Trebuchet MS"/>
                <a:cs typeface="Calibri Light"/>
              </a:rPr>
              <a:t>GPU Acceleration with the C++ Standard Library</a:t>
            </a:r>
          </a:p>
        </p:txBody>
      </p:sp>
    </p:spTree>
    <p:extLst>
      <p:ext uri="{BB962C8B-B14F-4D97-AF65-F5344CB8AC3E}">
        <p14:creationId xmlns:p14="http://schemas.microsoft.com/office/powerpoint/2010/main" val="109857222"/>
      </p:ext>
    </p:extLst>
  </p:cSld>
  <p:clrMapOvr>
    <a:masterClrMapping/>
  </p:clrMapOvr>
  <mc:AlternateContent xmlns:mc="http://schemas.openxmlformats.org/markup-compatibility/2006" xmlns:p14="http://schemas.microsoft.com/office/powerpoint/2010/main">
    <mc:Choice Requires="p14">
      <p:transition spd="slow" p14:dur="2000" advTm="127701"/>
    </mc:Choice>
    <mc:Fallback xmlns="">
      <p:transition spd="slow" advTm="127701"/>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a:solidFill>
                  <a:schemeClr val="tx1"/>
                </a:solidFill>
                <a:highlight>
                  <a:srgbClr val="008080"/>
                </a:highlight>
                <a:latin typeface="Consolas"/>
                <a:cs typeface="Consolas" panose="020B0609020204030204" pitchFamily="49" charset="0"/>
              </a:rPr>
              <a:t>[</a:t>
            </a:r>
            <a:r>
              <a:rPr lang="pt-BR">
                <a:solidFill>
                  <a:srgbClr val="F92573"/>
                </a:solidFill>
                <a:highlight>
                  <a:srgbClr val="008080"/>
                </a:highlight>
                <a:latin typeface="Consolas"/>
                <a:cs typeface="Consolas" panose="020B0609020204030204" pitchFamily="49" charset="0"/>
              </a:rPr>
              <a:t>&amp;</a:t>
            </a:r>
            <a:r>
              <a:rPr lang="pt-BR">
                <a:solidFill>
                  <a:schemeClr val="tx1"/>
                </a:solidFill>
                <a:highlight>
                  <a:srgbClr val="008080"/>
                </a:highlight>
                <a:latin typeface="Consolas"/>
                <a:cs typeface="Consolas" panose="020B0609020204030204" pitchFamily="49" charset="0"/>
              </a:rPr>
              <a:t>,</a:t>
            </a:r>
            <a:r>
              <a:rPr lang="pt-BR" err="1">
                <a:solidFill>
                  <a:schemeClr val="tx1"/>
                </a:solidFill>
                <a:highlight>
                  <a:srgbClr val="008080"/>
                </a:highlight>
                <a:latin typeface="Consolas"/>
                <a:cs typeface="Consolas" panose="020B0609020204030204" pitchFamily="49" charset="0"/>
              </a:rPr>
              <a:t>s</a:t>
            </a:r>
            <a:r>
              <a:rPr lang="pt-BR">
                <a:solidFill>
                  <a:schemeClr val="tx1"/>
                </a:solidFill>
                <a:highlight>
                  <a:srgbClr val="008080"/>
                </a:highlight>
                <a:latin typeface="Consolas"/>
                <a:cs typeface="Consolas" panose="020B0609020204030204" pitchFamily="49" charset="0"/>
              </a:rPr>
              <a:t>]</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highlight>
                  <a:srgbClr val="008080"/>
                </a:highlight>
                <a:latin typeface="Consolas"/>
                <a:ea typeface="+mn-lt"/>
                <a:cs typeface="+mn-lt"/>
              </a:rPr>
              <a:t>double</a:t>
            </a:r>
            <a:r>
              <a:rPr lang="pt-BR">
                <a:solidFill>
                  <a:schemeClr val="tx1"/>
                </a:solidFill>
                <a:highlight>
                  <a:srgbClr val="008080"/>
                </a:highlight>
                <a:latin typeface="Consolas"/>
                <a:ea typeface="+mn-lt"/>
                <a:cs typeface="+mn-lt"/>
              </a:rPr>
              <a:t> </a:t>
            </a:r>
            <a:r>
              <a:rPr lang="pt-BR" err="1">
                <a:solidFill>
                  <a:schemeClr val="tx1"/>
                </a:solidFill>
                <a:highlight>
                  <a:srgbClr val="008080"/>
                </a:highlight>
                <a:latin typeface="Consolas"/>
                <a:ea typeface="+mn-lt"/>
                <a:cs typeface="+mn-lt"/>
              </a:rPr>
              <a:t>s</a:t>
            </a:r>
            <a:r>
              <a:rPr lang="pt-BR">
                <a:solidFill>
                  <a:schemeClr val="tx1"/>
                </a:solidFill>
                <a:highlight>
                  <a:srgbClr val="008080"/>
                </a:highlight>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highlight>
                  <a:srgbClr val="008080"/>
                </a:highlight>
                <a:latin typeface="Consolas"/>
                <a:cs typeface="Consolas" panose="020B0609020204030204" pitchFamily="49" charset="0"/>
              </a:rPr>
              <a:t>std</a:t>
            </a:r>
            <a:r>
              <a:rPr lang="pt-BR">
                <a:solidFill>
                  <a:srgbClr val="67DAEF"/>
                </a:solidFill>
                <a:highlight>
                  <a:srgbClr val="008080"/>
                </a:highlight>
                <a:latin typeface="Consolas"/>
                <a:cs typeface="Consolas" panose="020B0609020204030204" pitchFamily="49" charset="0"/>
              </a:rPr>
              <a:t>::</a:t>
            </a:r>
            <a:r>
              <a:rPr lang="pt-BR">
                <a:solidFill>
                  <a:schemeClr val="tx1"/>
                </a:solidFill>
                <a:highlight>
                  <a:srgbClr val="008080"/>
                </a:highlight>
                <a:latin typeface="Consolas"/>
                <a:cs typeface="Consolas" panose="020B0609020204030204" pitchFamily="49" charset="0"/>
              </a:rPr>
              <a:t>vector&lt;</a:t>
            </a:r>
            <a:r>
              <a:rPr lang="pt-BR" err="1">
                <a:solidFill>
                  <a:srgbClr val="67DAEF"/>
                </a:solidFill>
                <a:highlight>
                  <a:srgbClr val="008080"/>
                </a:highlight>
                <a:latin typeface="Consolas"/>
                <a:cs typeface="Consolas" panose="020B0609020204030204" pitchFamily="49" charset="0"/>
              </a:rPr>
              <a:t>double</a:t>
            </a:r>
            <a:r>
              <a:rPr lang="pt-BR">
                <a:solidFill>
                  <a:schemeClr val="tx1"/>
                </a:solidFill>
                <a:highlight>
                  <a:srgbClr val="008080"/>
                </a:highlight>
                <a:latin typeface="Consolas"/>
                <a:cs typeface="Consolas" panose="020B0609020204030204" pitchFamily="49" charset="0"/>
              </a:rPr>
              <a:t>&gt;</a:t>
            </a:r>
            <a:r>
              <a:rPr lang="pt-BR">
                <a:solidFill>
                  <a:srgbClr val="F92573"/>
                </a:solidFill>
                <a:highlight>
                  <a:srgbClr val="008080"/>
                </a:highlight>
                <a:latin typeface="Consolas"/>
                <a:cs typeface="Consolas" panose="020B0609020204030204" pitchFamily="49" charset="0"/>
              </a:rPr>
              <a:t>&amp;</a:t>
            </a:r>
            <a:r>
              <a:rPr lang="pt-BR">
                <a:solidFill>
                  <a:schemeClr val="tx1"/>
                </a:solidFill>
                <a:highlight>
                  <a:srgbClr val="008080"/>
                </a:highlight>
                <a:latin typeface="Consolas"/>
                <a:cs typeface="Consolas" panose="020B0609020204030204" pitchFamily="49" charset="0"/>
              </a:rPr>
              <a:t> </a:t>
            </a:r>
            <a:r>
              <a:rPr lang="pt-BR" err="1">
                <a:solidFill>
                  <a:schemeClr val="tx1"/>
                </a:solidFill>
                <a:highlight>
                  <a:srgbClr val="008080"/>
                </a:highlight>
                <a:latin typeface="Consolas"/>
                <a:cs typeface="Consolas" panose="020B0609020204030204" pitchFamily="49" charset="0"/>
              </a:rPr>
              <a:t>v</a:t>
            </a:r>
            <a:r>
              <a:rPr lang="pt-BR">
                <a:solidFill>
                  <a:schemeClr val="tx1"/>
                </a:solidFill>
                <a:highlight>
                  <a:srgbClr val="008080"/>
                </a:highlight>
                <a:latin typeface="Consolas"/>
                <a:cs typeface="Consolas" panose="020B0609020204030204" pitchFamily="49" charset="0"/>
              </a:rPr>
              <a:t>;</a:t>
            </a:r>
            <a:endParaRPr lang="pt-BR">
              <a:solidFill>
                <a:schemeClr val="tx1"/>
              </a:solidFill>
              <a:highlight>
                <a:srgbClr val="008080"/>
              </a:highlight>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Subtitle 9">
            <a:extLst>
              <a:ext uri="{FF2B5EF4-FFF2-40B4-BE49-F238E27FC236}">
                <a16:creationId xmlns:a16="http://schemas.microsoft.com/office/drawing/2014/main" id="{619B5C0F-8722-4267-BD21-DCE903948C62}"/>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Lambda captures support "capture defaults" that capture all variables used within the lambda:</a:t>
            </a:r>
          </a:p>
          <a:p>
            <a:pPr marL="342900" indent="-342900"/>
            <a:r>
              <a:rPr lang="en-US" sz="2000">
                <a:highlight>
                  <a:srgbClr val="008080"/>
                </a:highlight>
                <a:latin typeface="Trebuchet MS"/>
              </a:rPr>
              <a:t>[</a:t>
            </a:r>
            <a:r>
              <a:rPr lang="en-US" sz="2000">
                <a:solidFill>
                  <a:srgbClr val="F92573"/>
                </a:solidFill>
                <a:highlight>
                  <a:srgbClr val="008080"/>
                </a:highlight>
                <a:latin typeface="Trebuchet MS"/>
              </a:rPr>
              <a:t>&amp;</a:t>
            </a:r>
            <a:r>
              <a:rPr lang="en-US" sz="2000">
                <a:highlight>
                  <a:srgbClr val="008080"/>
                </a:highlight>
                <a:latin typeface="Trebuchet MS"/>
              </a:rPr>
              <a:t>,s]</a:t>
            </a:r>
            <a:r>
              <a:rPr lang="en-US" sz="2000">
                <a:latin typeface="Trebuchet MS"/>
              </a:rPr>
              <a:t> captures s "by value" (makes a copy) and all other used variables "by reference" (store pointers)</a:t>
            </a:r>
            <a:endParaRPr lang="en-US" sz="2000"/>
          </a:p>
          <a:p>
            <a:pPr marL="342900" indent="-342900"/>
            <a:r>
              <a:rPr lang="en-US" sz="2000">
                <a:latin typeface="Trebuchet MS"/>
              </a:rPr>
              <a:t>[</a:t>
            </a:r>
            <a:r>
              <a:rPr lang="en-US" sz="2000">
                <a:solidFill>
                  <a:srgbClr val="F92573"/>
                </a:solidFill>
                <a:latin typeface="Trebuchet MS"/>
              </a:rPr>
              <a:t>=</a:t>
            </a:r>
            <a:r>
              <a:rPr lang="en-US" sz="2000">
                <a:latin typeface="Trebuchet MS"/>
              </a:rPr>
              <a:t>,</a:t>
            </a:r>
            <a:r>
              <a:rPr lang="en-US" sz="2000">
                <a:solidFill>
                  <a:srgbClr val="F92573"/>
                </a:solidFill>
                <a:latin typeface="Trebuchet MS"/>
              </a:rPr>
              <a:t>&amp;</a:t>
            </a:r>
            <a:r>
              <a:rPr lang="en-US" sz="2000">
                <a:latin typeface="Trebuchet MS"/>
              </a:rPr>
              <a:t>v] captures v "by reference" (stores a pointer to v) and all other used variables "by value" (copy them)</a:t>
            </a:r>
            <a:endParaRPr lang="en-US" sz="2000"/>
          </a:p>
          <a:p>
            <a:pPr marL="0" indent="0">
              <a:buNone/>
            </a:pPr>
            <a:endParaRPr lang="en-US" sz="2000"/>
          </a:p>
          <a:p>
            <a:pPr marL="0" indent="0">
              <a:buNone/>
            </a:pPr>
            <a:endParaRPr lang="en-US" sz="2000"/>
          </a:p>
          <a:p>
            <a:pPr marL="0" indent="0">
              <a:buNone/>
            </a:pPr>
            <a:endParaRPr lang="en-US" sz="2000"/>
          </a:p>
        </p:txBody>
      </p:sp>
    </p:spTree>
    <p:extLst>
      <p:ext uri="{BB962C8B-B14F-4D97-AF65-F5344CB8AC3E}">
        <p14:creationId xmlns:p14="http://schemas.microsoft.com/office/powerpoint/2010/main" val="101115424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6970"/>
    </mc:Choice>
    <mc:Fallback xmlns="">
      <p:transition spd="slow" advTm="3697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a:solidFill>
                  <a:schemeClr val="tx1"/>
                </a:solidFill>
                <a:highlight>
                  <a:srgbClr val="008080"/>
                </a:highlight>
                <a:latin typeface="Consolas"/>
                <a:cs typeface="Consolas" panose="020B0609020204030204" pitchFamily="49" charset="0"/>
              </a:rPr>
              <a:t>[</a:t>
            </a:r>
            <a:r>
              <a:rPr lang="pt-BR">
                <a:solidFill>
                  <a:srgbClr val="F92573"/>
                </a:solidFill>
                <a:highlight>
                  <a:srgbClr val="008080"/>
                </a:highlight>
                <a:latin typeface="Consolas"/>
                <a:cs typeface="Consolas" panose="020B0609020204030204" pitchFamily="49" charset="0"/>
              </a:rPr>
              <a:t>=</a:t>
            </a:r>
            <a:r>
              <a:rPr lang="pt-BR">
                <a:solidFill>
                  <a:schemeClr val="tx1"/>
                </a:solidFill>
                <a:highlight>
                  <a:srgbClr val="008080"/>
                </a:highlight>
                <a:latin typeface="Consolas"/>
                <a:cs typeface="Consolas" panose="020B0609020204030204" pitchFamily="49" charset="0"/>
              </a:rPr>
              <a:t>,</a:t>
            </a:r>
            <a:r>
              <a:rPr lang="pt-BR">
                <a:solidFill>
                  <a:srgbClr val="F92573"/>
                </a:solidFill>
                <a:highlight>
                  <a:srgbClr val="008080"/>
                </a:highlight>
                <a:latin typeface="Consolas"/>
                <a:cs typeface="Consolas" panose="020B0609020204030204" pitchFamily="49" charset="0"/>
              </a:rPr>
              <a:t>&amp;</a:t>
            </a:r>
            <a:r>
              <a:rPr lang="pt-BR" err="1">
                <a:solidFill>
                  <a:schemeClr val="tx1"/>
                </a:solidFill>
                <a:highlight>
                  <a:srgbClr val="008080"/>
                </a:highlight>
                <a:latin typeface="Consolas"/>
                <a:cs typeface="Consolas" panose="020B0609020204030204" pitchFamily="49" charset="0"/>
              </a:rPr>
              <a:t>v</a:t>
            </a:r>
            <a:r>
              <a:rPr lang="pt-BR">
                <a:solidFill>
                  <a:schemeClr val="tx1"/>
                </a:solidFill>
                <a:highlight>
                  <a:srgbClr val="008080"/>
                </a:highlight>
                <a:latin typeface="Consolas"/>
                <a:cs typeface="Consolas" panose="020B0609020204030204" pitchFamily="49" charset="0"/>
              </a:rPr>
              <a:t>]</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highlight>
                  <a:srgbClr val="008080"/>
                </a:highlight>
                <a:latin typeface="Consolas"/>
                <a:ea typeface="+mn-lt"/>
                <a:cs typeface="+mn-lt"/>
              </a:rPr>
              <a:t>double</a:t>
            </a:r>
            <a:r>
              <a:rPr lang="pt-BR">
                <a:solidFill>
                  <a:schemeClr val="tx1"/>
                </a:solidFill>
                <a:highlight>
                  <a:srgbClr val="008080"/>
                </a:highlight>
                <a:latin typeface="Consolas"/>
                <a:ea typeface="+mn-lt"/>
                <a:cs typeface="+mn-lt"/>
              </a:rPr>
              <a:t> </a:t>
            </a:r>
            <a:r>
              <a:rPr lang="pt-BR" err="1">
                <a:solidFill>
                  <a:schemeClr val="tx1"/>
                </a:solidFill>
                <a:highlight>
                  <a:srgbClr val="008080"/>
                </a:highlight>
                <a:latin typeface="Consolas"/>
                <a:ea typeface="+mn-lt"/>
                <a:cs typeface="+mn-lt"/>
              </a:rPr>
              <a:t>s</a:t>
            </a:r>
            <a:r>
              <a:rPr lang="pt-BR">
                <a:solidFill>
                  <a:schemeClr val="tx1"/>
                </a:solidFill>
                <a:highlight>
                  <a:srgbClr val="008080"/>
                </a:highlight>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highlight>
                  <a:srgbClr val="008080"/>
                </a:highlight>
                <a:latin typeface="Consolas"/>
                <a:cs typeface="Consolas" panose="020B0609020204030204" pitchFamily="49" charset="0"/>
              </a:rPr>
              <a:t>std</a:t>
            </a:r>
            <a:r>
              <a:rPr lang="pt-BR">
                <a:solidFill>
                  <a:srgbClr val="67DAEF"/>
                </a:solidFill>
                <a:highlight>
                  <a:srgbClr val="008080"/>
                </a:highlight>
                <a:latin typeface="Consolas"/>
                <a:cs typeface="Consolas" panose="020B0609020204030204" pitchFamily="49" charset="0"/>
              </a:rPr>
              <a:t>::</a:t>
            </a:r>
            <a:r>
              <a:rPr lang="pt-BR">
                <a:solidFill>
                  <a:schemeClr val="tx1"/>
                </a:solidFill>
                <a:highlight>
                  <a:srgbClr val="008080"/>
                </a:highlight>
                <a:latin typeface="Consolas"/>
                <a:cs typeface="Consolas" panose="020B0609020204030204" pitchFamily="49" charset="0"/>
              </a:rPr>
              <a:t>vector&lt;</a:t>
            </a:r>
            <a:r>
              <a:rPr lang="pt-BR" err="1">
                <a:solidFill>
                  <a:srgbClr val="67DAEF"/>
                </a:solidFill>
                <a:highlight>
                  <a:srgbClr val="008080"/>
                </a:highlight>
                <a:latin typeface="Consolas"/>
                <a:cs typeface="Consolas" panose="020B0609020204030204" pitchFamily="49" charset="0"/>
              </a:rPr>
              <a:t>double</a:t>
            </a:r>
            <a:r>
              <a:rPr lang="pt-BR">
                <a:solidFill>
                  <a:schemeClr val="tx1"/>
                </a:solidFill>
                <a:highlight>
                  <a:srgbClr val="008080"/>
                </a:highlight>
                <a:latin typeface="Consolas"/>
                <a:cs typeface="Consolas" panose="020B0609020204030204" pitchFamily="49" charset="0"/>
              </a:rPr>
              <a:t>&gt;</a:t>
            </a:r>
            <a:r>
              <a:rPr lang="pt-BR">
                <a:solidFill>
                  <a:srgbClr val="F92573"/>
                </a:solidFill>
                <a:highlight>
                  <a:srgbClr val="008080"/>
                </a:highlight>
                <a:latin typeface="Consolas"/>
                <a:cs typeface="Consolas" panose="020B0609020204030204" pitchFamily="49" charset="0"/>
              </a:rPr>
              <a:t>&amp;</a:t>
            </a:r>
            <a:r>
              <a:rPr lang="pt-BR">
                <a:solidFill>
                  <a:schemeClr val="tx1"/>
                </a:solidFill>
                <a:highlight>
                  <a:srgbClr val="008080"/>
                </a:highlight>
                <a:latin typeface="Consolas"/>
                <a:cs typeface="Consolas" panose="020B0609020204030204" pitchFamily="49" charset="0"/>
              </a:rPr>
              <a:t> </a:t>
            </a:r>
            <a:r>
              <a:rPr lang="pt-BR" err="1">
                <a:solidFill>
                  <a:schemeClr val="tx1"/>
                </a:solidFill>
                <a:highlight>
                  <a:srgbClr val="008080"/>
                </a:highlight>
                <a:latin typeface="Consolas"/>
                <a:cs typeface="Consolas" panose="020B0609020204030204" pitchFamily="49" charset="0"/>
              </a:rPr>
              <a:t>v</a:t>
            </a:r>
            <a:r>
              <a:rPr lang="pt-BR">
                <a:solidFill>
                  <a:schemeClr val="tx1"/>
                </a:solidFill>
                <a:highlight>
                  <a:srgbClr val="008080"/>
                </a:highlight>
                <a:latin typeface="Consolas"/>
                <a:cs typeface="Consolas" panose="020B0609020204030204" pitchFamily="49" charset="0"/>
              </a:rPr>
              <a:t>;</a:t>
            </a:r>
            <a:endParaRPr lang="pt-BR">
              <a:solidFill>
                <a:schemeClr val="tx1"/>
              </a:solidFill>
              <a:highlight>
                <a:srgbClr val="008080"/>
              </a:highlight>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Subtitle 9">
            <a:extLst>
              <a:ext uri="{FF2B5EF4-FFF2-40B4-BE49-F238E27FC236}">
                <a16:creationId xmlns:a16="http://schemas.microsoft.com/office/drawing/2014/main" id="{0D71389B-9C26-5A66-1B60-1A8165092143}"/>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Lambda captures support "capture defaults" that capture all variables used within the lambda:</a:t>
            </a:r>
          </a:p>
          <a:p>
            <a:pPr marL="342900" indent="-342900"/>
            <a:r>
              <a:rPr lang="en-US" sz="2000">
                <a:latin typeface="Trebuchet MS"/>
              </a:rPr>
              <a:t>[</a:t>
            </a:r>
            <a:r>
              <a:rPr lang="en-US" sz="2000">
                <a:solidFill>
                  <a:srgbClr val="F92573"/>
                </a:solidFill>
                <a:latin typeface="Trebuchet MS"/>
              </a:rPr>
              <a:t>&amp;</a:t>
            </a:r>
            <a:r>
              <a:rPr lang="en-US" sz="2000">
                <a:latin typeface="Trebuchet MS"/>
              </a:rPr>
              <a:t>,s] captures s "by value" (makes a copy) and all other used variables "by reference" (store pointers)</a:t>
            </a:r>
            <a:endParaRPr lang="en-US" sz="2000"/>
          </a:p>
          <a:p>
            <a:pPr marL="342900" indent="-342900"/>
            <a:r>
              <a:rPr lang="en-US" sz="2000">
                <a:highlight>
                  <a:srgbClr val="008080"/>
                </a:highlight>
                <a:latin typeface="Trebuchet MS"/>
              </a:rPr>
              <a:t>[</a:t>
            </a:r>
            <a:r>
              <a:rPr lang="en-US" sz="2000">
                <a:solidFill>
                  <a:srgbClr val="F92573"/>
                </a:solidFill>
                <a:highlight>
                  <a:srgbClr val="008080"/>
                </a:highlight>
                <a:latin typeface="Trebuchet MS"/>
              </a:rPr>
              <a:t>=</a:t>
            </a:r>
            <a:r>
              <a:rPr lang="en-US" sz="2000">
                <a:highlight>
                  <a:srgbClr val="008080"/>
                </a:highlight>
                <a:latin typeface="Trebuchet MS"/>
              </a:rPr>
              <a:t>,</a:t>
            </a:r>
            <a:r>
              <a:rPr lang="en-US" sz="2000">
                <a:solidFill>
                  <a:srgbClr val="F92573"/>
                </a:solidFill>
                <a:highlight>
                  <a:srgbClr val="008080"/>
                </a:highlight>
                <a:latin typeface="Trebuchet MS"/>
              </a:rPr>
              <a:t>&amp;</a:t>
            </a:r>
            <a:r>
              <a:rPr lang="en-US" sz="2000">
                <a:highlight>
                  <a:srgbClr val="008080"/>
                </a:highlight>
                <a:latin typeface="Trebuchet MS"/>
              </a:rPr>
              <a:t>v]</a:t>
            </a:r>
            <a:r>
              <a:rPr lang="en-US" sz="2000">
                <a:latin typeface="Trebuchet MS"/>
              </a:rPr>
              <a:t> captures v "by reference" (stores a pointer to v) and all other used variables "by value" (copy them)</a:t>
            </a:r>
            <a:endParaRPr lang="en-US" sz="2000"/>
          </a:p>
          <a:p>
            <a:pPr marL="0" indent="0">
              <a:buNone/>
            </a:pPr>
            <a:endParaRPr lang="en-US" sz="2000"/>
          </a:p>
          <a:p>
            <a:pPr marL="0" indent="0">
              <a:buNone/>
            </a:pPr>
            <a:endParaRPr lang="en-US" sz="2000"/>
          </a:p>
          <a:p>
            <a:pPr marL="0" indent="0">
              <a:buNone/>
            </a:pPr>
            <a:endParaRPr lang="en-US" sz="2000"/>
          </a:p>
        </p:txBody>
      </p:sp>
    </p:spTree>
    <p:extLst>
      <p:ext uri="{BB962C8B-B14F-4D97-AF65-F5344CB8AC3E}">
        <p14:creationId xmlns:p14="http://schemas.microsoft.com/office/powerpoint/2010/main" val="14395927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3413"/>
    </mc:Choice>
    <mc:Fallback xmlns="">
      <p:transition spd="slow" advTm="43413"/>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1754326"/>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a:solidFill>
                  <a:schemeClr val="tx1"/>
                </a:solidFill>
                <a:highlight>
                  <a:srgbClr val="008080"/>
                </a:highlight>
                <a:latin typeface="Consolas"/>
                <a:cs typeface="Consolas" panose="020B0609020204030204" pitchFamily="49" charset="0"/>
              </a:rPr>
              <a:t>[a = </a:t>
            </a:r>
            <a:r>
              <a:rPr lang="pt-BR" err="1">
                <a:solidFill>
                  <a:schemeClr val="tx1"/>
                </a:solidFill>
                <a:highlight>
                  <a:srgbClr val="008080"/>
                </a:highlight>
                <a:latin typeface="Consolas"/>
                <a:cs typeface="Consolas" panose="020B0609020204030204" pitchFamily="49" charset="0"/>
              </a:rPr>
              <a:t>s</a:t>
            </a:r>
            <a:r>
              <a:rPr lang="pt-BR">
                <a:solidFill>
                  <a:schemeClr val="tx1"/>
                </a:solidFill>
                <a:highlight>
                  <a:srgbClr val="008080"/>
                </a:highlight>
                <a:latin typeface="Consolas"/>
                <a:cs typeface="Consolas" panose="020B0609020204030204" pitchFamily="49" charset="0"/>
              </a:rPr>
              <a:t>, </a:t>
            </a:r>
            <a:r>
              <a:rPr lang="pt-BR" err="1">
                <a:solidFill>
                  <a:schemeClr val="tx1"/>
                </a:solidFill>
                <a:highlight>
                  <a:srgbClr val="008080"/>
                </a:highlight>
                <a:latin typeface="Consolas"/>
                <a:cs typeface="Consolas" panose="020B0609020204030204" pitchFamily="49" charset="0"/>
              </a:rPr>
              <a:t>x</a:t>
            </a:r>
            <a:r>
              <a:rPr lang="pt-BR">
                <a:solidFill>
                  <a:schemeClr val="tx1"/>
                </a:solidFill>
                <a:highlight>
                  <a:srgbClr val="008080"/>
                </a:highlight>
                <a:latin typeface="Consolas"/>
                <a:cs typeface="Consolas" panose="020B0609020204030204" pitchFamily="49" charset="0"/>
              </a:rPr>
              <a:t> = </a:t>
            </a:r>
            <a:r>
              <a:rPr lang="pt-BR" err="1">
                <a:solidFill>
                  <a:schemeClr val="tx1"/>
                </a:solidFill>
                <a:highlight>
                  <a:srgbClr val="008080"/>
                </a:highlight>
                <a:latin typeface="Consolas"/>
                <a:cs typeface="Consolas" panose="020B0609020204030204" pitchFamily="49" charset="0"/>
              </a:rPr>
              <a:t>v.data</a:t>
            </a:r>
            <a:r>
              <a:rPr lang="pt-BR">
                <a:solidFill>
                  <a:schemeClr val="tx1"/>
                </a:solidFill>
                <a:highlight>
                  <a:srgbClr val="008080"/>
                </a:highlight>
                <a:latin typeface="Consolas"/>
                <a:cs typeface="Consolas" panose="020B0609020204030204" pitchFamily="49" charset="0"/>
              </a:rPr>
              <a:t>()]</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x</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a:t>
            </a:r>
          </a:p>
          <a:p>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Subtitle 9">
            <a:extLst>
              <a:ext uri="{FF2B5EF4-FFF2-40B4-BE49-F238E27FC236}">
                <a16:creationId xmlns:a16="http://schemas.microsoft.com/office/drawing/2014/main" id="{0D71389B-9C26-5A66-1B60-1A8165092143}"/>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Lambda captures support creating and assigning to new variables for use within the lambda:</a:t>
            </a:r>
            <a:endParaRPr lang="en-US" sz="2000"/>
          </a:p>
          <a:p>
            <a:pPr marL="0" indent="0">
              <a:buNone/>
            </a:pPr>
            <a:endParaRPr lang="en-US" sz="2000"/>
          </a:p>
          <a:p>
            <a:pPr marL="0" indent="0">
              <a:buNone/>
            </a:pPr>
            <a:endParaRPr lang="en-US" sz="2000"/>
          </a:p>
        </p:txBody>
      </p:sp>
    </p:spTree>
    <p:extLst>
      <p:ext uri="{BB962C8B-B14F-4D97-AF65-F5344CB8AC3E}">
        <p14:creationId xmlns:p14="http://schemas.microsoft.com/office/powerpoint/2010/main" val="29901154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8512"/>
    </mc:Choice>
    <mc:Fallback xmlns="">
      <p:transition spd="slow" advTm="108512"/>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4" descr="A picture containing wooden&#10;&#10;Description automatically generated">
            <a:extLst>
              <a:ext uri="{FF2B5EF4-FFF2-40B4-BE49-F238E27FC236}">
                <a16:creationId xmlns:a16="http://schemas.microsoft.com/office/drawing/2014/main" id="{16A59B40-0253-420C-8CD0-1F756EDB8869}"/>
              </a:ext>
            </a:extLst>
          </p:cNvPr>
          <p:cNvPicPr>
            <a:picLocks noGrp="1" noChangeAspect="1"/>
          </p:cNvPicPr>
          <p:nvPr>
            <p:ph idx="1"/>
          </p:nvPr>
        </p:nvPicPr>
        <p:blipFill rotWithShape="1">
          <a:blip r:embed="rId2"/>
          <a:srcRect t="11322" b="13678"/>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Fundamentals of ISO C++ parallelism</a:t>
            </a: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2541285"/>
      </p:ext>
    </p:extLst>
  </p:cSld>
  <p:clrMapOvr>
    <a:masterClrMapping/>
  </p:clrMapOvr>
  <mc:AlternateContent xmlns:mc="http://schemas.openxmlformats.org/markup-compatibility/2006" xmlns:p14="http://schemas.microsoft.com/office/powerpoint/2010/main">
    <mc:Choice Requires="p14">
      <p:transition spd="slow" p14:dur="2000" advTm="12693"/>
    </mc:Choice>
    <mc:Fallback xmlns="">
      <p:transition spd="slow" advTm="1269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147732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panose="020B0609020204030204" pitchFamily="49" charset="0"/>
                <a:cs typeface="Consolas" panose="020B0609020204030204" pitchFamily="49" charset="0"/>
              </a:rPr>
              <a:t>std</a:t>
            </a:r>
            <a:r>
              <a:rPr lang="pt-BR">
                <a:solidFill>
                  <a:srgbClr val="66D9EF"/>
                </a:solidFill>
                <a:latin typeface="Consolas" panose="020B0609020204030204" pitchFamily="49" charset="0"/>
                <a:cs typeface="Consolas" panose="020B0609020204030204" pitchFamily="49" charset="0"/>
              </a:rPr>
              <a:t>::</a:t>
            </a:r>
            <a:r>
              <a:rPr lang="pt-BR">
                <a:solidFill>
                  <a:schemeClr val="tx1"/>
                </a:solidFill>
                <a:latin typeface="Consolas" panose="020B0609020204030204" pitchFamily="49" charset="0"/>
                <a:cs typeface="Consolas" panose="020B0609020204030204" pitchFamily="49" charset="0"/>
              </a:rPr>
              <a:t>vector&lt;</a:t>
            </a:r>
            <a:r>
              <a:rPr lang="pt-BR" err="1">
                <a:solidFill>
                  <a:srgbClr val="67DAEF"/>
                </a:solidFill>
                <a:latin typeface="Consolas" panose="020B0609020204030204" pitchFamily="49" charset="0"/>
                <a:cs typeface="Consolas" panose="020B0609020204030204" pitchFamily="49" charset="0"/>
              </a:rPr>
              <a:t>double</a:t>
            </a:r>
            <a:r>
              <a:rPr lang="pt-BR">
                <a:solidFill>
                  <a:schemeClr val="tx1"/>
                </a:solidFill>
                <a:latin typeface="Consolas" panose="020B0609020204030204" pitchFamily="49" charset="0"/>
                <a:cs typeface="Consolas" panose="020B0609020204030204" pitchFamily="49" charset="0"/>
              </a:rPr>
              <a:t>&gt;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1</a:t>
            </a:r>
            <a:r>
              <a:rPr lang="pt-BR">
                <a:solidFill>
                  <a:schemeClr val="tx1"/>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2</a:t>
            </a:r>
            <a:r>
              <a:rPr lang="pt-BR">
                <a:solidFill>
                  <a:schemeClr val="tx1"/>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3</a:t>
            </a:r>
            <a:r>
              <a:rPr lang="pt-BR">
                <a:solidFill>
                  <a:schemeClr val="tx1"/>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4</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w</a:t>
            </a:r>
            <a:r>
              <a:rPr lang="pt-BR">
                <a:solidFill>
                  <a:schemeClr val="tx1"/>
                </a:solidFill>
                <a:latin typeface="Consolas" panose="020B0609020204030204" pitchFamily="49" charset="0"/>
                <a:cs typeface="Consolas" panose="020B0609020204030204" pitchFamily="49" charset="0"/>
              </a:rPr>
              <a:t>(</a:t>
            </a:r>
            <a:r>
              <a:rPr lang="pt-BR">
                <a:solidFill>
                  <a:srgbClr val="F92573"/>
                </a:solidFill>
                <a:latin typeface="Consolas" panose="020B0609020204030204" pitchFamily="49" charset="0"/>
                <a:cs typeface="Consolas" panose="020B0609020204030204" pitchFamily="49" charset="0"/>
              </a:rPr>
              <a:t>4</a:t>
            </a:r>
            <a:r>
              <a:rPr lang="pt-BR">
                <a:solidFill>
                  <a:schemeClr val="tx1"/>
                </a:solidFill>
                <a:latin typeface="Consolas" panose="020B0609020204030204" pitchFamily="49" charset="0"/>
                <a:cs typeface="Consolas" panose="020B0609020204030204" pitchFamily="49" charset="0"/>
              </a:rPr>
              <a:t>);</a:t>
            </a:r>
            <a:endParaRPr lang="en-US">
              <a:solidFill>
                <a:schemeClr val="tx1"/>
              </a:solidFill>
              <a:latin typeface="Consolas" panose="020B0609020204030204" pitchFamily="49" charset="0"/>
              <a:cs typeface="Consolas" panose="020B0609020204030204" pitchFamily="49" charset="0"/>
            </a:endParaRPr>
          </a:p>
          <a:p>
            <a:r>
              <a:rPr lang="pt-BR">
                <a:solidFill>
                  <a:srgbClr val="F92573"/>
                </a:solidFill>
                <a:latin typeface="Consolas" panose="020B0609020204030204" pitchFamily="49" charset="0"/>
                <a:cs typeface="Consolas" panose="020B0609020204030204" pitchFamily="49" charset="0"/>
              </a:rPr>
              <a:t>for</a:t>
            </a:r>
            <a:r>
              <a:rPr lang="pt-BR">
                <a:solidFill>
                  <a:srgbClr val="66D9EF"/>
                </a:solidFill>
                <a:latin typeface="Consolas" panose="020B0609020204030204" pitchFamily="49" charset="0"/>
                <a:cs typeface="Consolas" panose="020B0609020204030204" pitchFamily="49" charset="0"/>
              </a:rPr>
              <a:t> </a:t>
            </a:r>
            <a:r>
              <a:rPr lang="pt-BR">
                <a:solidFill>
                  <a:schemeClr val="tx1"/>
                </a:solidFill>
                <a:latin typeface="Consolas" panose="020B0609020204030204" pitchFamily="49" charset="0"/>
                <a:cs typeface="Consolas" panose="020B0609020204030204" pitchFamily="49" charset="0"/>
              </a:rPr>
              <a:t>(</a:t>
            </a:r>
            <a:r>
              <a:rPr lang="pt-BR" err="1">
                <a:solidFill>
                  <a:srgbClr val="66D9EF"/>
                </a:solidFill>
                <a:latin typeface="Consolas" panose="020B0609020204030204" pitchFamily="49" charset="0"/>
                <a:cs typeface="Consolas" panose="020B0609020204030204" pitchFamily="49" charset="0"/>
              </a:rPr>
              <a:t>int</a:t>
            </a:r>
            <a:r>
              <a:rPr lang="pt-BR">
                <a:solidFill>
                  <a:srgbClr val="66D9EF"/>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0</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&lt; </a:t>
            </a:r>
            <a:r>
              <a:rPr lang="pt-BR">
                <a:solidFill>
                  <a:srgbClr val="F92573"/>
                </a:solidFill>
                <a:latin typeface="Consolas" panose="020B0609020204030204" pitchFamily="49" charset="0"/>
                <a:cs typeface="Consolas" panose="020B0609020204030204" pitchFamily="49" charset="0"/>
              </a:rPr>
              <a:t>4</a:t>
            </a:r>
            <a:r>
              <a:rPr lang="pt-BR">
                <a:solidFill>
                  <a:schemeClr val="tx1"/>
                </a:solidFill>
                <a:latin typeface="Consolas" panose="020B0609020204030204" pitchFamily="49" charset="0"/>
                <a:cs typeface="Consolas" panose="020B0609020204030204" pitchFamily="49" charset="0"/>
              </a:rPr>
              <a:t> ; ++</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a:t>
            </a:r>
          </a:p>
          <a:p>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w</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2. </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a:t>
            </a:r>
          </a:p>
          <a:p>
            <a:r>
              <a:rPr lang="pt-BR">
                <a:solidFill>
                  <a:schemeClr val="tx1"/>
                </a:solidFill>
                <a:latin typeface="Consolas" panose="020B0609020204030204" pitchFamily="49" charset="0"/>
                <a:cs typeface="Consolas" panose="020B0609020204030204" pitchFamily="49" charset="0"/>
              </a:rPr>
              <a:t>}</a:t>
            </a:r>
            <a:br>
              <a:rPr lang="pt-BR">
                <a:latin typeface="Consolas" panose="020B0609020204030204" pitchFamily="49" charset="0"/>
                <a:cs typeface="Consolas" panose="020B0609020204030204" pitchFamily="49" charset="0"/>
              </a:rPr>
            </a:br>
            <a:endParaRPr lang="pt-BR">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In C++, containers can be processed by </a:t>
            </a:r>
            <a:r>
              <a:rPr lang="pt-BR" sz="2000">
                <a:solidFill>
                  <a:srgbClr val="F92573"/>
                </a:solidFill>
                <a:latin typeface="Consolas"/>
              </a:rPr>
              <a:t>for</a:t>
            </a:r>
            <a:r>
              <a:rPr lang="en-US" sz="2000">
                <a:solidFill>
                  <a:srgbClr val="FFFFFF"/>
                </a:solidFill>
                <a:latin typeface="Trebuchet MS"/>
              </a:rPr>
              <a:t> loops...</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algorithms</a:t>
            </a:r>
            <a:br>
              <a:rPr lang="en-US" sz="4800" b="1">
                <a:solidFill>
                  <a:srgbClr val="FFFFFF"/>
                </a:solidFill>
                <a:cs typeface="Calibri Light"/>
              </a:rPr>
            </a:b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7177000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7296"/>
    </mc:Choice>
    <mc:Fallback xmlns="">
      <p:transition spd="slow" advTm="67296"/>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69331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w</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en-US">
              <a:solidFill>
                <a:schemeClr val="tx1"/>
              </a:solidFill>
              <a:latin typeface="Consolas"/>
              <a:cs typeface="Consolas" panose="020B0609020204030204" pitchFamily="49" charset="0"/>
            </a:endParaRPr>
          </a:p>
          <a:p>
            <a:r>
              <a:rPr lang="pt-BR">
                <a:solidFill>
                  <a:srgbClr val="F92573"/>
                </a:solidFill>
                <a:latin typeface="Consolas"/>
                <a:cs typeface="Consolas" panose="020B0609020204030204" pitchFamily="49" charset="0"/>
              </a:rPr>
              <a:t>for</a:t>
            </a:r>
            <a:r>
              <a:rPr lang="pt-BR">
                <a:solidFill>
                  <a:srgbClr val="66D9EF"/>
                </a:solidFill>
                <a:latin typeface="Consolas"/>
                <a:cs typeface="Consolas" panose="020B0609020204030204" pitchFamily="49" charset="0"/>
              </a:rPr>
              <a:t> </a:t>
            </a:r>
            <a:r>
              <a:rPr lang="pt-BR">
                <a:solidFill>
                  <a:schemeClr val="tx1"/>
                </a:solidFill>
                <a:latin typeface="Consolas"/>
                <a:cs typeface="Consolas" panose="020B0609020204030204" pitchFamily="49" charset="0"/>
              </a:rPr>
              <a:t>(</a:t>
            </a:r>
            <a:r>
              <a:rPr lang="pt-BR" err="1">
                <a:solidFill>
                  <a:srgbClr val="66D9EF"/>
                </a:solidFill>
                <a:latin typeface="Consolas"/>
                <a:cs typeface="Consolas" panose="020B0609020204030204" pitchFamily="49" charset="0"/>
              </a:rPr>
              <a:t>int</a:t>
            </a:r>
            <a:r>
              <a:rPr lang="pt-BR">
                <a:solidFill>
                  <a:srgbClr val="66D9EF"/>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0</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a:t>
            </a:r>
            <a:r>
              <a:rPr lang="pt-BR">
                <a:solidFill>
                  <a:schemeClr val="tx1"/>
                </a:solidFill>
                <a:latin typeface="Consolas"/>
                <a:cs typeface="Consolas" panose="020B0609020204030204" pitchFamily="49" charset="0"/>
              </a:rPr>
              <a:t> &lt;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i</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w</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2. </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a:t>
            </a: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endParaRPr lang="pt-BR">
              <a:solidFill>
                <a:srgbClr val="66D9EF"/>
              </a:solidFill>
              <a:latin typeface="Consolas" panose="020B0609020204030204" pitchFamily="49" charset="0"/>
              <a:cs typeface="Consolas" panose="020B0609020204030204" pitchFamily="49" charset="0"/>
            </a:endParaRPr>
          </a:p>
          <a:p>
            <a:endParaRPr lang="pt-BR">
              <a:solidFill>
                <a:srgbClr val="66D9EF"/>
              </a:solidFill>
              <a:latin typeface="Consolas" panose="020B0609020204030204" pitchFamily="49" charset="0"/>
              <a:cs typeface="Consolas" panose="020B0609020204030204" pitchFamily="49" charset="0"/>
            </a:endParaRPr>
          </a:p>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transform</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end</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w</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return</a:t>
            </a:r>
            <a:r>
              <a:rPr lang="pt-BR">
                <a:solidFill>
                  <a:srgbClr val="66D9EF"/>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 </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a:t>
            </a:r>
          </a:p>
          <a:p>
            <a:r>
              <a:rPr lang="pt-BR" b="1">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a:t>
            </a:r>
            <a:br>
              <a:rPr lang="pt-BR">
                <a:latin typeface="Consolas" panose="020B0609020204030204" pitchFamily="49" charset="0"/>
                <a:cs typeface="Consolas" panose="020B0609020204030204" pitchFamily="49" charset="0"/>
              </a:rPr>
            </a:br>
            <a:endParaRPr lang="pt-BR">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In C++, containers can be processed by </a:t>
            </a:r>
            <a:r>
              <a:rPr lang="pt-BR" sz="2000">
                <a:solidFill>
                  <a:srgbClr val="F92573"/>
                </a:solidFill>
                <a:latin typeface="Consolas"/>
              </a:rPr>
              <a:t>for</a:t>
            </a:r>
            <a:r>
              <a:rPr lang="en-US" sz="2000">
                <a:solidFill>
                  <a:srgbClr val="FFFFFF"/>
                </a:solidFill>
                <a:latin typeface="Trebuchet MS"/>
              </a:rPr>
              <a:t> loops...</a:t>
            </a:r>
          </a:p>
          <a:p>
            <a:pPr marL="0" indent="0">
              <a:buNone/>
            </a:pPr>
            <a:endParaRPr lang="en-US" sz="2000"/>
          </a:p>
          <a:p>
            <a:pPr marL="0" indent="0">
              <a:buNone/>
            </a:pPr>
            <a:endParaRPr lang="en-US" sz="2000"/>
          </a:p>
          <a:p>
            <a:pPr marL="0" indent="0">
              <a:buNone/>
            </a:pPr>
            <a:endParaRPr lang="en-US" sz="2000">
              <a:latin typeface="Trebuchet MS"/>
            </a:endParaRPr>
          </a:p>
          <a:p>
            <a:pPr marL="0" indent="0">
              <a:buNone/>
            </a:pPr>
            <a:endParaRPr lang="en-US" sz="2000">
              <a:latin typeface="Trebuchet MS"/>
            </a:endParaRPr>
          </a:p>
          <a:p>
            <a:pPr marL="0" indent="0">
              <a:buNone/>
            </a:pPr>
            <a:r>
              <a:rPr lang="en-US" sz="2000">
                <a:latin typeface="Trebuchet MS"/>
              </a:rPr>
              <a:t>… or with standard template library (STL) algorithms, which are often more succinct.</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algorithms</a:t>
            </a:r>
            <a:br>
              <a:rPr lang="en-US" sz="4800" b="1">
                <a:solidFill>
                  <a:srgbClr val="FFFFFF"/>
                </a:solidFill>
                <a:cs typeface="Calibri Light"/>
              </a:rPr>
            </a:b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76770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2432"/>
    </mc:Choice>
    <mc:Fallback xmlns="">
      <p:transition spd="slow" advTm="122432"/>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762000" y="2228671"/>
            <a:ext cx="9925987" cy="923330"/>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v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 w(</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en-US">
              <a:solidFill>
                <a:schemeClr val="tx1"/>
              </a:solidFill>
              <a:latin typeface="Consolas"/>
              <a:cs typeface="Consolas" panose="020B0609020204030204" pitchFamily="49" charset="0"/>
            </a:endParaRPr>
          </a:p>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transform</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execution</a:t>
            </a:r>
            <a:r>
              <a:rPr lang="pt-BR">
                <a:solidFill>
                  <a:srgbClr val="67DAEF"/>
                </a:solidFill>
                <a:latin typeface="Consolas"/>
                <a:cs typeface="Consolas" panose="020B0609020204030204" pitchFamily="49" charset="0"/>
              </a:rPr>
              <a:t>::</a:t>
            </a:r>
            <a:r>
              <a:rPr lang="pt-BR" b="1">
                <a:solidFill>
                  <a:srgbClr val="76B801"/>
                </a:solidFill>
                <a:latin typeface="Consolas"/>
                <a:cs typeface="Consolas" panose="020B0609020204030204" pitchFamily="49" charset="0"/>
              </a:rPr>
              <a:t>par</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end</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(w),</a:t>
            </a:r>
          </a:p>
          <a:p>
            <a:r>
              <a:rPr lang="pt-BR">
                <a:solidFill>
                  <a:schemeClr val="tx1"/>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return</a:t>
            </a:r>
            <a:r>
              <a:rPr lang="pt-BR">
                <a:solidFill>
                  <a:srgbClr val="66D9EF"/>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 </a:t>
            </a:r>
            <a:r>
              <a:rPr lang="pt-BR">
                <a:solidFill>
                  <a:schemeClr val="tx1"/>
                </a:solidFill>
                <a:latin typeface="Consolas"/>
                <a:cs typeface="Consolas" panose="020B0609020204030204" pitchFamily="49" charset="0"/>
              </a:rPr>
              <a:t>* el; </a:t>
            </a:r>
            <a:r>
              <a:rPr lang="pt-BR" b="1">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a:t>
            </a:r>
            <a:endParaRPr lang="pt-BR">
              <a:solidFill>
                <a:schemeClr val="tx1"/>
              </a:solidFill>
              <a:latin typeface="Calibri" panose="020F0502020204030204"/>
              <a:cs typeface="Calibri" panose="020F0502020204030204"/>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solidFill>
                  <a:srgbClr val="FFFFFF"/>
                </a:solidFill>
                <a:cs typeface="Calibri Light"/>
              </a:rPr>
            </a:br>
            <a:r>
              <a:rPr lang="en-US" sz="4800" b="1">
                <a:solidFill>
                  <a:srgbClr val="FFFFFF"/>
                </a:solidFill>
                <a:cs typeface="Calibri Light"/>
              </a:rPr>
              <a:t>Programming model introduced in C++17</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11584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2837"/>
    </mc:Choice>
    <mc:Fallback xmlns="">
      <p:transition spd="slow" advTm="42837"/>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solidFill>
                  <a:srgbClr val="FFFFFF"/>
                </a:solidFill>
                <a:cs typeface="Calibri Light"/>
              </a:rPr>
            </a:br>
            <a:r>
              <a:rPr lang="en-US" sz="4800" b="1">
                <a:solidFill>
                  <a:srgbClr val="FFFFFF"/>
                </a:solidFill>
                <a:cs typeface="Calibri Light"/>
              </a:rPr>
              <a:t>Programming model introduced in C++17</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638B9ADA-6327-8149-B218-49851FA5C982}"/>
              </a:ext>
            </a:extLst>
          </p:cNvPr>
          <p:cNvGrpSpPr/>
          <p:nvPr/>
        </p:nvGrpSpPr>
        <p:grpSpPr>
          <a:xfrm>
            <a:off x="1686539" y="4510909"/>
            <a:ext cx="1079170" cy="1079170"/>
            <a:chOff x="7447905" y="6604163"/>
            <a:chExt cx="1330854" cy="1330854"/>
          </a:xfrm>
        </p:grpSpPr>
        <p:grpSp>
          <p:nvGrpSpPr>
            <p:cNvPr id="9" name="Group 8">
              <a:extLst>
                <a:ext uri="{FF2B5EF4-FFF2-40B4-BE49-F238E27FC236}">
                  <a16:creationId xmlns:a16="http://schemas.microsoft.com/office/drawing/2014/main" id="{BAF2B6F0-5BCD-0A48-824F-F69CA01A18C6}"/>
                </a:ext>
              </a:extLst>
            </p:cNvPr>
            <p:cNvGrpSpPr/>
            <p:nvPr/>
          </p:nvGrpSpPr>
          <p:grpSpPr>
            <a:xfrm>
              <a:off x="7447905" y="6604163"/>
              <a:ext cx="1330854" cy="1330854"/>
              <a:chOff x="7447905" y="6604163"/>
              <a:chExt cx="1330854" cy="1330854"/>
            </a:xfrm>
          </p:grpSpPr>
          <p:sp>
            <p:nvSpPr>
              <p:cNvPr id="17" name="Rectangle 16">
                <a:extLst>
                  <a:ext uri="{FF2B5EF4-FFF2-40B4-BE49-F238E27FC236}">
                    <a16:creationId xmlns:a16="http://schemas.microsoft.com/office/drawing/2014/main" id="{45762164-9CD7-814A-8AA4-548DA3E4FC2B}"/>
                  </a:ext>
                </a:extLst>
              </p:cNvPr>
              <p:cNvSpPr/>
              <p:nvPr/>
            </p:nvSpPr>
            <p:spPr>
              <a:xfrm>
                <a:off x="7457665" y="6613923"/>
                <a:ext cx="1311334" cy="1311334"/>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A9FA0C2F-C0E5-4F4A-847D-A5443ECA425F}"/>
                  </a:ext>
                </a:extLst>
              </p:cNvPr>
              <p:cNvSpPr/>
              <p:nvPr/>
            </p:nvSpPr>
            <p:spPr>
              <a:xfrm>
                <a:off x="8685094" y="7082257"/>
                <a:ext cx="93665" cy="374667"/>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9" name="Rectangle 18">
                <a:extLst>
                  <a:ext uri="{FF2B5EF4-FFF2-40B4-BE49-F238E27FC236}">
                    <a16:creationId xmlns:a16="http://schemas.microsoft.com/office/drawing/2014/main" id="{32F3D326-20C9-B645-90D2-0EFD97103A1B}"/>
                  </a:ext>
                </a:extLst>
              </p:cNvPr>
              <p:cNvSpPr/>
              <p:nvPr/>
            </p:nvSpPr>
            <p:spPr>
              <a:xfrm>
                <a:off x="7447905" y="7082257"/>
                <a:ext cx="93665" cy="374667"/>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20" name="Rectangle 19">
                <a:extLst>
                  <a:ext uri="{FF2B5EF4-FFF2-40B4-BE49-F238E27FC236}">
                    <a16:creationId xmlns:a16="http://schemas.microsoft.com/office/drawing/2014/main" id="{AEE36500-0AA4-6D4B-95F4-369D97C3DF60}"/>
                  </a:ext>
                </a:extLst>
              </p:cNvPr>
              <p:cNvSpPr/>
              <p:nvPr/>
            </p:nvSpPr>
            <p:spPr>
              <a:xfrm>
                <a:off x="7925999" y="7841352"/>
                <a:ext cx="374667" cy="93665"/>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472D35B3-4AC1-714B-8BFC-331754AF4A20}"/>
                  </a:ext>
                </a:extLst>
              </p:cNvPr>
              <p:cNvSpPr/>
              <p:nvPr/>
            </p:nvSpPr>
            <p:spPr>
              <a:xfrm>
                <a:off x="7925999" y="6604163"/>
                <a:ext cx="374667" cy="93665"/>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grpSp>
        <p:grpSp>
          <p:nvGrpSpPr>
            <p:cNvPr id="12" name="Group 11">
              <a:extLst>
                <a:ext uri="{FF2B5EF4-FFF2-40B4-BE49-F238E27FC236}">
                  <a16:creationId xmlns:a16="http://schemas.microsoft.com/office/drawing/2014/main" id="{E496242C-E7DB-2E4E-AFE8-2E2A1477F414}"/>
                </a:ext>
              </a:extLst>
            </p:cNvPr>
            <p:cNvGrpSpPr/>
            <p:nvPr/>
          </p:nvGrpSpPr>
          <p:grpSpPr>
            <a:xfrm>
              <a:off x="7664643" y="6819280"/>
              <a:ext cx="897379" cy="900620"/>
              <a:chOff x="9685651" y="6803498"/>
              <a:chExt cx="897379" cy="900620"/>
            </a:xfrm>
          </p:grpSpPr>
          <p:sp>
            <p:nvSpPr>
              <p:cNvPr id="13" name="Rectangle 12">
                <a:extLst>
                  <a:ext uri="{FF2B5EF4-FFF2-40B4-BE49-F238E27FC236}">
                    <a16:creationId xmlns:a16="http://schemas.microsoft.com/office/drawing/2014/main" id="{F785C84C-F91C-A64F-B94E-5259F808DA8B}"/>
                  </a:ext>
                </a:extLst>
              </p:cNvPr>
              <p:cNvSpPr>
                <a:spLocks noChangeAspect="1"/>
              </p:cNvSpPr>
              <p:nvPr/>
            </p:nvSpPr>
            <p:spPr>
              <a:xfrm>
                <a:off x="9685651" y="6803498"/>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CA6B07FE-1BAC-0145-B47C-BFD6966BE3B3}"/>
                  </a:ext>
                </a:extLst>
              </p:cNvPr>
              <p:cNvSpPr>
                <a:spLocks noChangeAspect="1"/>
              </p:cNvSpPr>
              <p:nvPr/>
            </p:nvSpPr>
            <p:spPr>
              <a:xfrm>
                <a:off x="10173809" y="6803498"/>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5" name="Rectangle 14">
                <a:extLst>
                  <a:ext uri="{FF2B5EF4-FFF2-40B4-BE49-F238E27FC236}">
                    <a16:creationId xmlns:a16="http://schemas.microsoft.com/office/drawing/2014/main" id="{79C74C00-6DB0-E845-89AA-3D152057F914}"/>
                  </a:ext>
                </a:extLst>
              </p:cNvPr>
              <p:cNvSpPr>
                <a:spLocks noChangeAspect="1"/>
              </p:cNvSpPr>
              <p:nvPr/>
            </p:nvSpPr>
            <p:spPr>
              <a:xfrm>
                <a:off x="9685651" y="7294897"/>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6" name="Rectangle 15">
                <a:extLst>
                  <a:ext uri="{FF2B5EF4-FFF2-40B4-BE49-F238E27FC236}">
                    <a16:creationId xmlns:a16="http://schemas.microsoft.com/office/drawing/2014/main" id="{7269BBBE-4C75-0140-8429-40E2F2B3C1D7}"/>
                  </a:ext>
                </a:extLst>
              </p:cNvPr>
              <p:cNvSpPr>
                <a:spLocks noChangeAspect="1"/>
              </p:cNvSpPr>
              <p:nvPr/>
            </p:nvSpPr>
            <p:spPr>
              <a:xfrm>
                <a:off x="10173809" y="7294897"/>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grpSp>
      </p:grpSp>
      <p:cxnSp>
        <p:nvCxnSpPr>
          <p:cNvPr id="22" name="Straight Arrow Connector 21">
            <a:extLst>
              <a:ext uri="{FF2B5EF4-FFF2-40B4-BE49-F238E27FC236}">
                <a16:creationId xmlns:a16="http://schemas.microsoft.com/office/drawing/2014/main" id="{3C01E264-71ED-3A4E-BADB-F7BEF03D0C70}"/>
              </a:ext>
            </a:extLst>
          </p:cNvPr>
          <p:cNvCxnSpPr>
            <a:cxnSpLocks/>
            <a:endCxn id="47" idx="2"/>
          </p:cNvCxnSpPr>
          <p:nvPr/>
        </p:nvCxnSpPr>
        <p:spPr>
          <a:xfrm>
            <a:off x="5226718" y="2799636"/>
            <a:ext cx="3022238"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411FC7B6-96D8-1447-893E-29B747D929B9}"/>
              </a:ext>
            </a:extLst>
          </p:cNvPr>
          <p:cNvCxnSpPr>
            <a:cxnSpLocks/>
            <a:endCxn id="46" idx="2"/>
          </p:cNvCxnSpPr>
          <p:nvPr/>
        </p:nvCxnSpPr>
        <p:spPr>
          <a:xfrm>
            <a:off x="5226718" y="2799636"/>
            <a:ext cx="2888984"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BF167D72-29AF-6847-B270-4CF9062CBBFD}"/>
              </a:ext>
            </a:extLst>
          </p:cNvPr>
          <p:cNvCxnSpPr>
            <a:cxnSpLocks/>
            <a:endCxn id="45" idx="2"/>
          </p:cNvCxnSpPr>
          <p:nvPr/>
        </p:nvCxnSpPr>
        <p:spPr>
          <a:xfrm>
            <a:off x="5226718" y="2799636"/>
            <a:ext cx="2755725"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D7F0292F-325A-D445-9854-7880859F4BB9}"/>
              </a:ext>
            </a:extLst>
          </p:cNvPr>
          <p:cNvCxnSpPr>
            <a:cxnSpLocks/>
            <a:endCxn id="44" idx="2"/>
          </p:cNvCxnSpPr>
          <p:nvPr/>
        </p:nvCxnSpPr>
        <p:spPr>
          <a:xfrm>
            <a:off x="5226718" y="2799636"/>
            <a:ext cx="2622467"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B71F54A4-362E-A04F-A32C-05904FB4C6A6}"/>
              </a:ext>
            </a:extLst>
          </p:cNvPr>
          <p:cNvCxnSpPr>
            <a:cxnSpLocks/>
            <a:endCxn id="43" idx="2"/>
          </p:cNvCxnSpPr>
          <p:nvPr/>
        </p:nvCxnSpPr>
        <p:spPr>
          <a:xfrm>
            <a:off x="5226718" y="2799636"/>
            <a:ext cx="2489208"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162A268E-AAF3-8C41-B921-B6A7930C2924}"/>
              </a:ext>
            </a:extLst>
          </p:cNvPr>
          <p:cNvCxnSpPr>
            <a:cxnSpLocks/>
            <a:endCxn id="42" idx="2"/>
          </p:cNvCxnSpPr>
          <p:nvPr/>
        </p:nvCxnSpPr>
        <p:spPr>
          <a:xfrm>
            <a:off x="5226718" y="2799636"/>
            <a:ext cx="2355949"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1E365DD0-B59D-4545-A92C-D473119D3E76}"/>
              </a:ext>
            </a:extLst>
          </p:cNvPr>
          <p:cNvCxnSpPr>
            <a:cxnSpLocks/>
            <a:endCxn id="41" idx="2"/>
          </p:cNvCxnSpPr>
          <p:nvPr/>
        </p:nvCxnSpPr>
        <p:spPr>
          <a:xfrm>
            <a:off x="5226718" y="2799636"/>
            <a:ext cx="2222691"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4DFF3524-E781-B549-9EDF-C070B5EB62FE}"/>
              </a:ext>
            </a:extLst>
          </p:cNvPr>
          <p:cNvCxnSpPr>
            <a:cxnSpLocks/>
          </p:cNvCxnSpPr>
          <p:nvPr/>
        </p:nvCxnSpPr>
        <p:spPr>
          <a:xfrm>
            <a:off x="5226718" y="2799636"/>
            <a:ext cx="2089432"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1BCBAD4C-5789-9144-B7C0-CCD402F1FCD7}"/>
              </a:ext>
            </a:extLst>
          </p:cNvPr>
          <p:cNvCxnSpPr>
            <a:cxnSpLocks/>
          </p:cNvCxnSpPr>
          <p:nvPr/>
        </p:nvCxnSpPr>
        <p:spPr>
          <a:xfrm>
            <a:off x="5226718" y="2799636"/>
            <a:ext cx="1956173"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9D70EEE3-7BB2-8441-AB3E-16D8521061FD}"/>
              </a:ext>
            </a:extLst>
          </p:cNvPr>
          <p:cNvCxnSpPr>
            <a:cxnSpLocks/>
          </p:cNvCxnSpPr>
          <p:nvPr/>
        </p:nvCxnSpPr>
        <p:spPr>
          <a:xfrm flipH="1">
            <a:off x="1888052" y="2799636"/>
            <a:ext cx="2716237"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512ECD6B-2C90-D34C-AD9E-00F83AB7DE11}"/>
              </a:ext>
            </a:extLst>
          </p:cNvPr>
          <p:cNvCxnSpPr>
            <a:cxnSpLocks/>
            <a:endCxn id="35" idx="2"/>
          </p:cNvCxnSpPr>
          <p:nvPr/>
        </p:nvCxnSpPr>
        <p:spPr>
          <a:xfrm>
            <a:off x="5226718" y="2799636"/>
            <a:ext cx="1822915"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A77B94C-0FCA-864A-8CEF-B39E52787D9E}"/>
              </a:ext>
            </a:extLst>
          </p:cNvPr>
          <p:cNvCxnSpPr>
            <a:cxnSpLocks/>
          </p:cNvCxnSpPr>
          <p:nvPr/>
        </p:nvCxnSpPr>
        <p:spPr>
          <a:xfrm flipH="1">
            <a:off x="1888052" y="2799636"/>
            <a:ext cx="2716237"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337E4436-E9D6-454A-84A8-E696661D14D8}"/>
              </a:ext>
            </a:extLst>
          </p:cNvPr>
          <p:cNvCxnSpPr>
            <a:cxnSpLocks/>
          </p:cNvCxnSpPr>
          <p:nvPr/>
        </p:nvCxnSpPr>
        <p:spPr>
          <a:xfrm flipH="1">
            <a:off x="2327510" y="2799636"/>
            <a:ext cx="2276780"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2DE21B47-ECBF-A445-9B2E-CB36AFDA87AA}"/>
              </a:ext>
            </a:extLst>
          </p:cNvPr>
          <p:cNvCxnSpPr>
            <a:cxnSpLocks/>
          </p:cNvCxnSpPr>
          <p:nvPr/>
        </p:nvCxnSpPr>
        <p:spPr>
          <a:xfrm flipH="1">
            <a:off x="2766969" y="2799636"/>
            <a:ext cx="1837320"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B016DB3A-6B4C-7747-9E38-B789EFB25658}"/>
              </a:ext>
            </a:extLst>
          </p:cNvPr>
          <p:cNvCxnSpPr>
            <a:cxnSpLocks/>
          </p:cNvCxnSpPr>
          <p:nvPr/>
        </p:nvCxnSpPr>
        <p:spPr>
          <a:xfrm flipH="1">
            <a:off x="2766969" y="2799636"/>
            <a:ext cx="1837320"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0736CDD4-779F-974F-8046-AC8E4DEA9D8F}"/>
              </a:ext>
            </a:extLst>
          </p:cNvPr>
          <p:cNvCxnSpPr>
            <a:cxnSpLocks/>
          </p:cNvCxnSpPr>
          <p:nvPr/>
        </p:nvCxnSpPr>
        <p:spPr>
          <a:xfrm flipH="1">
            <a:off x="2327510" y="2799636"/>
            <a:ext cx="2276780"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8" name="Group 37">
            <a:extLst>
              <a:ext uri="{FF2B5EF4-FFF2-40B4-BE49-F238E27FC236}">
                <a16:creationId xmlns:a16="http://schemas.microsoft.com/office/drawing/2014/main" id="{D164412D-1C96-604A-AA67-7C7B37B4B657}"/>
              </a:ext>
            </a:extLst>
          </p:cNvPr>
          <p:cNvGrpSpPr/>
          <p:nvPr/>
        </p:nvGrpSpPr>
        <p:grpSpPr>
          <a:xfrm>
            <a:off x="1448593" y="4235149"/>
            <a:ext cx="6933823" cy="149028"/>
            <a:chOff x="5414862" y="5247075"/>
            <a:chExt cx="4750701" cy="182880"/>
          </a:xfrm>
          <a:solidFill>
            <a:schemeClr val="bg1">
              <a:alpha val="0"/>
            </a:schemeClr>
          </a:solidFill>
        </p:grpSpPr>
        <p:grpSp>
          <p:nvGrpSpPr>
            <p:cNvPr id="39" name="Group 38">
              <a:extLst>
                <a:ext uri="{FF2B5EF4-FFF2-40B4-BE49-F238E27FC236}">
                  <a16:creationId xmlns:a16="http://schemas.microsoft.com/office/drawing/2014/main" id="{53E8092F-9D54-C744-BC62-2A8285B0623D}"/>
                </a:ext>
              </a:extLst>
            </p:cNvPr>
            <p:cNvGrpSpPr/>
            <p:nvPr/>
          </p:nvGrpSpPr>
          <p:grpSpPr>
            <a:xfrm>
              <a:off x="9160968" y="5338515"/>
              <a:ext cx="1004595" cy="91440"/>
              <a:chOff x="7133565" y="5494435"/>
              <a:chExt cx="1004595" cy="182880"/>
            </a:xfrm>
            <a:grpFill/>
          </p:grpSpPr>
          <p:sp>
            <p:nvSpPr>
              <p:cNvPr id="44" name="Rectangle 43">
                <a:extLst>
                  <a:ext uri="{FF2B5EF4-FFF2-40B4-BE49-F238E27FC236}">
                    <a16:creationId xmlns:a16="http://schemas.microsoft.com/office/drawing/2014/main" id="{6FD914BA-993D-1843-95AD-76A48EE21AA0}"/>
                  </a:ext>
                </a:extLst>
              </p:cNvPr>
              <p:cNvSpPr/>
              <p:nvPr/>
            </p:nvSpPr>
            <p:spPr>
              <a:xfrm>
                <a:off x="7133565"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7D7D7D86-D291-9340-8167-B5793EB8AE88}"/>
                  </a:ext>
                </a:extLst>
              </p:cNvPr>
              <p:cNvSpPr/>
              <p:nvPr/>
            </p:nvSpPr>
            <p:spPr>
              <a:xfrm>
                <a:off x="7224867"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BE0A0EB-E4C6-6E4B-9392-F10CC7193495}"/>
                  </a:ext>
                </a:extLst>
              </p:cNvPr>
              <p:cNvSpPr/>
              <p:nvPr/>
            </p:nvSpPr>
            <p:spPr>
              <a:xfrm>
                <a:off x="7316169"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670B4C6-4142-B64C-888D-A250CD3C5C50}"/>
                  </a:ext>
                </a:extLst>
              </p:cNvPr>
              <p:cNvSpPr/>
              <p:nvPr/>
            </p:nvSpPr>
            <p:spPr>
              <a:xfrm>
                <a:off x="7407471"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BF1D837-00F8-0442-BE2D-09204C7CD7CE}"/>
                  </a:ext>
                </a:extLst>
              </p:cNvPr>
              <p:cNvSpPr/>
              <p:nvPr/>
            </p:nvSpPr>
            <p:spPr>
              <a:xfrm>
                <a:off x="7498773"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77ACD00B-4A79-0C4A-8AF9-7E91B109EDDE}"/>
                  </a:ext>
                </a:extLst>
              </p:cNvPr>
              <p:cNvSpPr/>
              <p:nvPr/>
            </p:nvSpPr>
            <p:spPr>
              <a:xfrm>
                <a:off x="7590075"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FD45372-9E3B-6B4A-B98C-98C6156653B9}"/>
                  </a:ext>
                </a:extLst>
              </p:cNvPr>
              <p:cNvSpPr/>
              <p:nvPr/>
            </p:nvSpPr>
            <p:spPr>
              <a:xfrm>
                <a:off x="7681377"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4C5F45F-11B6-1F48-B35B-D6AA9D486E75}"/>
                  </a:ext>
                </a:extLst>
              </p:cNvPr>
              <p:cNvSpPr/>
              <p:nvPr/>
            </p:nvSpPr>
            <p:spPr>
              <a:xfrm>
                <a:off x="7772679"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8F68056-6CE6-874A-95DD-C182C7B5DF99}"/>
                  </a:ext>
                </a:extLst>
              </p:cNvPr>
              <p:cNvSpPr/>
              <p:nvPr/>
            </p:nvSpPr>
            <p:spPr>
              <a:xfrm>
                <a:off x="7863981"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9E8DC70F-F3C6-1A4B-AF07-BFEACF09EFBA}"/>
                  </a:ext>
                </a:extLst>
              </p:cNvPr>
              <p:cNvSpPr/>
              <p:nvPr/>
            </p:nvSpPr>
            <p:spPr>
              <a:xfrm>
                <a:off x="7955280"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4B487F05-CF65-6049-AB8D-D9675E439209}"/>
                </a:ext>
              </a:extLst>
            </p:cNvPr>
            <p:cNvGrpSpPr/>
            <p:nvPr/>
          </p:nvGrpSpPr>
          <p:grpSpPr>
            <a:xfrm>
              <a:off x="5414862" y="5247075"/>
              <a:ext cx="1204378" cy="182880"/>
              <a:chOff x="5414862" y="5262391"/>
              <a:chExt cx="1204378" cy="193529"/>
            </a:xfrm>
            <a:grpFill/>
          </p:grpSpPr>
          <p:sp>
            <p:nvSpPr>
              <p:cNvPr id="41" name="Rectangle 40">
                <a:extLst>
                  <a:ext uri="{FF2B5EF4-FFF2-40B4-BE49-F238E27FC236}">
                    <a16:creationId xmlns:a16="http://schemas.microsoft.com/office/drawing/2014/main" id="{D7B57ACF-8546-4D48-99AC-E1B3908E0205}"/>
                  </a:ext>
                </a:extLst>
              </p:cNvPr>
              <p:cNvSpPr/>
              <p:nvPr/>
            </p:nvSpPr>
            <p:spPr>
              <a:xfrm>
                <a:off x="5715956"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FBD467C-7D1F-1448-AA00-0A70736B2BA2}"/>
                  </a:ext>
                </a:extLst>
              </p:cNvPr>
              <p:cNvSpPr/>
              <p:nvPr/>
            </p:nvSpPr>
            <p:spPr>
              <a:xfrm>
                <a:off x="6017051"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3DDF0CB-05D8-A74F-BADB-15A626F56B18}"/>
                  </a:ext>
                </a:extLst>
              </p:cNvPr>
              <p:cNvSpPr/>
              <p:nvPr/>
            </p:nvSpPr>
            <p:spPr>
              <a:xfrm>
                <a:off x="5414862"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4" name="Group 53">
            <a:extLst>
              <a:ext uri="{FF2B5EF4-FFF2-40B4-BE49-F238E27FC236}">
                <a16:creationId xmlns:a16="http://schemas.microsoft.com/office/drawing/2014/main" id="{15770986-3612-054A-A191-1EEF14ED624C}"/>
              </a:ext>
            </a:extLst>
          </p:cNvPr>
          <p:cNvGrpSpPr/>
          <p:nvPr/>
        </p:nvGrpSpPr>
        <p:grpSpPr>
          <a:xfrm>
            <a:off x="2056950" y="3402409"/>
            <a:ext cx="5857912" cy="504172"/>
            <a:chOff x="5913072" y="4225181"/>
            <a:chExt cx="4013542" cy="618694"/>
          </a:xfrm>
        </p:grpSpPr>
        <p:sp>
          <p:nvSpPr>
            <p:cNvPr id="55" name="TextBox 54">
              <a:extLst>
                <a:ext uri="{FF2B5EF4-FFF2-40B4-BE49-F238E27FC236}">
                  <a16:creationId xmlns:a16="http://schemas.microsoft.com/office/drawing/2014/main" id="{ACA889D9-E22D-594B-BC25-FE083EDDBCBE}"/>
                </a:ext>
              </a:extLst>
            </p:cNvPr>
            <p:cNvSpPr txBox="1"/>
            <p:nvPr/>
          </p:nvSpPr>
          <p:spPr>
            <a:xfrm>
              <a:off x="8103191" y="4225181"/>
              <a:ext cx="1823423" cy="608531"/>
            </a:xfrm>
            <a:prstGeom prst="rect">
              <a:avLst/>
            </a:prstGeom>
            <a:solidFill>
              <a:schemeClr val="bg1">
                <a:lumMod val="75000"/>
                <a:lumOff val="25000"/>
              </a:schemeClr>
            </a:solidFill>
            <a:effectLst>
              <a:softEdge rad="63500"/>
            </a:effectLst>
          </p:spPr>
          <p:txBody>
            <a:bodyPr wrap="square" lIns="121915" tIns="60958" rIns="121915" bIns="60958" rtlCol="0" anchor="ctr">
              <a:noAutofit/>
            </a:bodyPr>
            <a:lstStyle/>
            <a:p>
              <a:pPr algn="ctr" defTabSz="1219286">
                <a:lnSpc>
                  <a:spcPct val="90000"/>
                </a:lnSpc>
              </a:pPr>
              <a:r>
                <a:rPr lang="en-US" sz="2267">
                  <a:solidFill>
                    <a:srgbClr val="76B900"/>
                  </a:solidFill>
                  <a:latin typeface="Myriad Pro" charset="0"/>
                  <a:ea typeface="Myriad Pro" charset="0"/>
                  <a:cs typeface="Myriad Pro" charset="0"/>
                </a:rPr>
                <a:t>GPU</a:t>
              </a:r>
            </a:p>
          </p:txBody>
        </p:sp>
        <p:sp>
          <p:nvSpPr>
            <p:cNvPr id="56" name="TextBox 55">
              <a:extLst>
                <a:ext uri="{FF2B5EF4-FFF2-40B4-BE49-F238E27FC236}">
                  <a16:creationId xmlns:a16="http://schemas.microsoft.com/office/drawing/2014/main" id="{15BC3018-5E70-654A-9C31-CB88645E7B0F}"/>
                </a:ext>
              </a:extLst>
            </p:cNvPr>
            <p:cNvSpPr txBox="1"/>
            <p:nvPr/>
          </p:nvSpPr>
          <p:spPr>
            <a:xfrm>
              <a:off x="5913072" y="4235345"/>
              <a:ext cx="1793977" cy="608530"/>
            </a:xfrm>
            <a:prstGeom prst="rect">
              <a:avLst/>
            </a:prstGeom>
            <a:solidFill>
              <a:schemeClr val="bg1">
                <a:lumMod val="75000"/>
                <a:lumOff val="25000"/>
              </a:schemeClr>
            </a:solidFill>
            <a:effectLst>
              <a:softEdge rad="63500"/>
            </a:effectLst>
          </p:spPr>
          <p:txBody>
            <a:bodyPr wrap="square" lIns="121915" tIns="60958" rIns="121915" bIns="60958" rtlCol="0" anchor="ctr">
              <a:noAutofit/>
            </a:bodyPr>
            <a:lstStyle/>
            <a:p>
              <a:pPr algn="ctr" defTabSz="1219286">
                <a:lnSpc>
                  <a:spcPct val="90000"/>
                </a:lnSpc>
              </a:pPr>
              <a:r>
                <a:rPr lang="en-US" sz="2267">
                  <a:solidFill>
                    <a:srgbClr val="009CE0"/>
                  </a:solidFill>
                  <a:latin typeface="Myriad Pro" charset="0"/>
                  <a:ea typeface="Myriad Pro" charset="0"/>
                  <a:cs typeface="Myriad Pro" charset="0"/>
                </a:rPr>
                <a:t>CPU</a:t>
              </a:r>
            </a:p>
          </p:txBody>
        </p:sp>
      </p:grpSp>
      <p:grpSp>
        <p:nvGrpSpPr>
          <p:cNvPr id="57" name="Group 56">
            <a:extLst>
              <a:ext uri="{FF2B5EF4-FFF2-40B4-BE49-F238E27FC236}">
                <a16:creationId xmlns:a16="http://schemas.microsoft.com/office/drawing/2014/main" id="{488024C4-4D66-4D42-8A15-4330CB231FD6}"/>
              </a:ext>
            </a:extLst>
          </p:cNvPr>
          <p:cNvGrpSpPr>
            <a:grpSpLocks noChangeAspect="1"/>
          </p:cNvGrpSpPr>
          <p:nvPr/>
        </p:nvGrpSpPr>
        <p:grpSpPr>
          <a:xfrm>
            <a:off x="7222406" y="4510901"/>
            <a:ext cx="1079168" cy="1079168"/>
            <a:chOff x="1462432" y="2056791"/>
            <a:chExt cx="649608" cy="649608"/>
          </a:xfrm>
        </p:grpSpPr>
        <p:grpSp>
          <p:nvGrpSpPr>
            <p:cNvPr id="58" name="Group 57">
              <a:extLst>
                <a:ext uri="{FF2B5EF4-FFF2-40B4-BE49-F238E27FC236}">
                  <a16:creationId xmlns:a16="http://schemas.microsoft.com/office/drawing/2014/main" id="{47EC2C54-7B74-A648-B47D-7F40191F8E09}"/>
                </a:ext>
              </a:extLst>
            </p:cNvPr>
            <p:cNvGrpSpPr/>
            <p:nvPr/>
          </p:nvGrpSpPr>
          <p:grpSpPr>
            <a:xfrm>
              <a:off x="1462432" y="2056791"/>
              <a:ext cx="649608" cy="649608"/>
              <a:chOff x="1462432" y="2056791"/>
              <a:chExt cx="649608" cy="649608"/>
            </a:xfrm>
          </p:grpSpPr>
          <p:sp>
            <p:nvSpPr>
              <p:cNvPr id="113" name="Rectangle 112">
                <a:extLst>
                  <a:ext uri="{FF2B5EF4-FFF2-40B4-BE49-F238E27FC236}">
                    <a16:creationId xmlns:a16="http://schemas.microsoft.com/office/drawing/2014/main" id="{3FCD4CF1-EFF2-AD45-AF31-91F6506B884C}"/>
                  </a:ext>
                </a:extLst>
              </p:cNvPr>
              <p:cNvSpPr/>
              <p:nvPr/>
            </p:nvSpPr>
            <p:spPr>
              <a:xfrm>
                <a:off x="1467196" y="2061555"/>
                <a:ext cx="640080" cy="640080"/>
              </a:xfrm>
              <a:prstGeom prst="rect">
                <a:avLst/>
              </a:prstGeom>
              <a:noFill/>
              <a:ln w="31750">
                <a:solidFill>
                  <a:srgbClr val="76B9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14" name="Rectangle 113">
                <a:extLst>
                  <a:ext uri="{FF2B5EF4-FFF2-40B4-BE49-F238E27FC236}">
                    <a16:creationId xmlns:a16="http://schemas.microsoft.com/office/drawing/2014/main" id="{9B791D3E-E6E1-CB46-8237-8F59EC1E51DA}"/>
                  </a:ext>
                </a:extLst>
              </p:cNvPr>
              <p:cNvSpPr/>
              <p:nvPr/>
            </p:nvSpPr>
            <p:spPr>
              <a:xfrm>
                <a:off x="2066321" y="2290155"/>
                <a:ext cx="45719" cy="182880"/>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5" name="Rectangle 114">
                <a:extLst>
                  <a:ext uri="{FF2B5EF4-FFF2-40B4-BE49-F238E27FC236}">
                    <a16:creationId xmlns:a16="http://schemas.microsoft.com/office/drawing/2014/main" id="{F3D373BE-FA2A-E243-9C42-070E1532A5F0}"/>
                  </a:ext>
                </a:extLst>
              </p:cNvPr>
              <p:cNvSpPr/>
              <p:nvPr/>
            </p:nvSpPr>
            <p:spPr>
              <a:xfrm>
                <a:off x="1462432" y="2290155"/>
                <a:ext cx="45719" cy="182880"/>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6" name="Rectangle 115">
                <a:extLst>
                  <a:ext uri="{FF2B5EF4-FFF2-40B4-BE49-F238E27FC236}">
                    <a16:creationId xmlns:a16="http://schemas.microsoft.com/office/drawing/2014/main" id="{953F2B6E-E5B5-2848-8BB7-4FEC5DB8C3AE}"/>
                  </a:ext>
                </a:extLst>
              </p:cNvPr>
              <p:cNvSpPr/>
              <p:nvPr/>
            </p:nvSpPr>
            <p:spPr>
              <a:xfrm>
                <a:off x="1695796" y="2660680"/>
                <a:ext cx="182880" cy="45719"/>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7" name="Rectangle 116">
                <a:extLst>
                  <a:ext uri="{FF2B5EF4-FFF2-40B4-BE49-F238E27FC236}">
                    <a16:creationId xmlns:a16="http://schemas.microsoft.com/office/drawing/2014/main" id="{C9E63A42-BB44-D247-A141-A6BF90A9A717}"/>
                  </a:ext>
                </a:extLst>
              </p:cNvPr>
              <p:cNvSpPr/>
              <p:nvPr/>
            </p:nvSpPr>
            <p:spPr>
              <a:xfrm>
                <a:off x="1695796" y="2056791"/>
                <a:ext cx="182880" cy="45719"/>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grpSp>
        <p:grpSp>
          <p:nvGrpSpPr>
            <p:cNvPr id="59" name="Group 58">
              <a:extLst>
                <a:ext uri="{FF2B5EF4-FFF2-40B4-BE49-F238E27FC236}">
                  <a16:creationId xmlns:a16="http://schemas.microsoft.com/office/drawing/2014/main" id="{FF97E554-C553-6B4A-8A50-13967DC67BF9}"/>
                </a:ext>
              </a:extLst>
            </p:cNvPr>
            <p:cNvGrpSpPr/>
            <p:nvPr/>
          </p:nvGrpSpPr>
          <p:grpSpPr>
            <a:xfrm>
              <a:off x="1544348" y="2144791"/>
              <a:ext cx="485775" cy="473608"/>
              <a:chOff x="2246341" y="2107578"/>
              <a:chExt cx="485775" cy="473608"/>
            </a:xfrm>
            <a:solidFill>
              <a:srgbClr val="76B900">
                <a:alpha val="60000"/>
              </a:srgbClr>
            </a:solidFill>
          </p:grpSpPr>
          <p:grpSp>
            <p:nvGrpSpPr>
              <p:cNvPr id="61" name="Group 60">
                <a:extLst>
                  <a:ext uri="{FF2B5EF4-FFF2-40B4-BE49-F238E27FC236}">
                    <a16:creationId xmlns:a16="http://schemas.microsoft.com/office/drawing/2014/main" id="{FFF8753F-7277-4B4C-9736-06B079553F59}"/>
                  </a:ext>
                </a:extLst>
              </p:cNvPr>
              <p:cNvGrpSpPr/>
              <p:nvPr/>
            </p:nvGrpSpPr>
            <p:grpSpPr>
              <a:xfrm>
                <a:off x="2246341" y="2107578"/>
                <a:ext cx="485775" cy="45720"/>
                <a:chOff x="2246341" y="2107578"/>
                <a:chExt cx="485775" cy="45720"/>
              </a:xfrm>
              <a:grpFill/>
            </p:grpSpPr>
            <p:sp>
              <p:nvSpPr>
                <p:cNvPr id="105" name="Rectangle 104">
                  <a:extLst>
                    <a:ext uri="{FF2B5EF4-FFF2-40B4-BE49-F238E27FC236}">
                      <a16:creationId xmlns:a16="http://schemas.microsoft.com/office/drawing/2014/main" id="{55ADBD46-0FAB-5B42-BE7F-1E0B74969393}"/>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6" name="Rectangle 105">
                  <a:extLst>
                    <a:ext uri="{FF2B5EF4-FFF2-40B4-BE49-F238E27FC236}">
                      <a16:creationId xmlns:a16="http://schemas.microsoft.com/office/drawing/2014/main" id="{CB034EC4-0658-D44B-9FB9-443565D95BD1}"/>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7" name="Rectangle 106">
                  <a:extLst>
                    <a:ext uri="{FF2B5EF4-FFF2-40B4-BE49-F238E27FC236}">
                      <a16:creationId xmlns:a16="http://schemas.microsoft.com/office/drawing/2014/main" id="{C20BDEA4-855E-EC4E-BE47-C8A768DCA92A}"/>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8" name="Rectangle 107">
                  <a:extLst>
                    <a:ext uri="{FF2B5EF4-FFF2-40B4-BE49-F238E27FC236}">
                      <a16:creationId xmlns:a16="http://schemas.microsoft.com/office/drawing/2014/main" id="{E439E064-45E0-624A-BB0D-4EA3DF8B384C}"/>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9" name="Rectangle 108">
                  <a:extLst>
                    <a:ext uri="{FF2B5EF4-FFF2-40B4-BE49-F238E27FC236}">
                      <a16:creationId xmlns:a16="http://schemas.microsoft.com/office/drawing/2014/main" id="{00D974D8-D2E6-2542-86B9-58C6986A7E08}"/>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0" name="Rectangle 109">
                  <a:extLst>
                    <a:ext uri="{FF2B5EF4-FFF2-40B4-BE49-F238E27FC236}">
                      <a16:creationId xmlns:a16="http://schemas.microsoft.com/office/drawing/2014/main" id="{DA811C42-CFEA-5044-8664-283EE2710F26}"/>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1" name="Rectangle 110">
                  <a:extLst>
                    <a:ext uri="{FF2B5EF4-FFF2-40B4-BE49-F238E27FC236}">
                      <a16:creationId xmlns:a16="http://schemas.microsoft.com/office/drawing/2014/main" id="{477D6B4D-9477-914C-9163-CFFF2A52E344}"/>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2" name="Rectangle 111">
                  <a:extLst>
                    <a:ext uri="{FF2B5EF4-FFF2-40B4-BE49-F238E27FC236}">
                      <a16:creationId xmlns:a16="http://schemas.microsoft.com/office/drawing/2014/main" id="{A70EBBEE-1EEB-7D41-95DC-1A5A8A825D8D}"/>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nvGrpSpPr>
              <p:cNvPr id="62" name="Group 61">
                <a:extLst>
                  <a:ext uri="{FF2B5EF4-FFF2-40B4-BE49-F238E27FC236}">
                    <a16:creationId xmlns:a16="http://schemas.microsoft.com/office/drawing/2014/main" id="{88352A0B-A665-EA4D-A8C7-D0FC5E02B082}"/>
                  </a:ext>
                </a:extLst>
              </p:cNvPr>
              <p:cNvGrpSpPr/>
              <p:nvPr/>
            </p:nvGrpSpPr>
            <p:grpSpPr>
              <a:xfrm>
                <a:off x="2246341" y="2168705"/>
                <a:ext cx="485775" cy="45720"/>
                <a:chOff x="2246341" y="2107578"/>
                <a:chExt cx="485775" cy="45720"/>
              </a:xfrm>
              <a:grpFill/>
            </p:grpSpPr>
            <p:sp>
              <p:nvSpPr>
                <p:cNvPr id="97" name="Rectangle 96">
                  <a:extLst>
                    <a:ext uri="{FF2B5EF4-FFF2-40B4-BE49-F238E27FC236}">
                      <a16:creationId xmlns:a16="http://schemas.microsoft.com/office/drawing/2014/main" id="{287DF8E6-82BF-F348-B80D-59874BFC7C9E}"/>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8" name="Rectangle 97">
                  <a:extLst>
                    <a:ext uri="{FF2B5EF4-FFF2-40B4-BE49-F238E27FC236}">
                      <a16:creationId xmlns:a16="http://schemas.microsoft.com/office/drawing/2014/main" id="{0E4D5EC5-7A9E-FB43-A2A9-3F02B58594C3}"/>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9" name="Rectangle 98">
                  <a:extLst>
                    <a:ext uri="{FF2B5EF4-FFF2-40B4-BE49-F238E27FC236}">
                      <a16:creationId xmlns:a16="http://schemas.microsoft.com/office/drawing/2014/main" id="{5AB3817E-0128-2A4B-8D47-F48EA94C4D29}"/>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0" name="Rectangle 99">
                  <a:extLst>
                    <a:ext uri="{FF2B5EF4-FFF2-40B4-BE49-F238E27FC236}">
                      <a16:creationId xmlns:a16="http://schemas.microsoft.com/office/drawing/2014/main" id="{9955F810-3EBA-424D-8322-6458A996F126}"/>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1" name="Rectangle 100">
                  <a:extLst>
                    <a:ext uri="{FF2B5EF4-FFF2-40B4-BE49-F238E27FC236}">
                      <a16:creationId xmlns:a16="http://schemas.microsoft.com/office/drawing/2014/main" id="{752F626F-EB0B-D947-9CA5-009FCF2F2E33}"/>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2" name="Rectangle 101">
                  <a:extLst>
                    <a:ext uri="{FF2B5EF4-FFF2-40B4-BE49-F238E27FC236}">
                      <a16:creationId xmlns:a16="http://schemas.microsoft.com/office/drawing/2014/main" id="{C2F0B9EC-A1B3-2346-BC1D-52D8C9D983B8}"/>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3" name="Rectangle 102">
                  <a:extLst>
                    <a:ext uri="{FF2B5EF4-FFF2-40B4-BE49-F238E27FC236}">
                      <a16:creationId xmlns:a16="http://schemas.microsoft.com/office/drawing/2014/main" id="{1C3606C2-AE10-3048-8C6A-748B8B3CAC81}"/>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4" name="Rectangle 103">
                  <a:extLst>
                    <a:ext uri="{FF2B5EF4-FFF2-40B4-BE49-F238E27FC236}">
                      <a16:creationId xmlns:a16="http://schemas.microsoft.com/office/drawing/2014/main" id="{3BD9FAA2-A661-AF46-B999-1C44E06B092A}"/>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63" name="Rectangle 62">
                <a:extLst>
                  <a:ext uri="{FF2B5EF4-FFF2-40B4-BE49-F238E27FC236}">
                    <a16:creationId xmlns:a16="http://schemas.microsoft.com/office/drawing/2014/main" id="{278988A0-B743-5341-819B-D0C6DC190306}"/>
                  </a:ext>
                </a:extLst>
              </p:cNvPr>
              <p:cNvSpPr/>
              <p:nvPr/>
            </p:nvSpPr>
            <p:spPr>
              <a:xfrm>
                <a:off x="2246341"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4" name="Rectangle 63">
                <a:extLst>
                  <a:ext uri="{FF2B5EF4-FFF2-40B4-BE49-F238E27FC236}">
                    <a16:creationId xmlns:a16="http://schemas.microsoft.com/office/drawing/2014/main" id="{39B54C6A-ED23-2242-979C-686462C33636}"/>
                  </a:ext>
                </a:extLst>
              </p:cNvPr>
              <p:cNvSpPr/>
              <p:nvPr/>
            </p:nvSpPr>
            <p:spPr>
              <a:xfrm>
                <a:off x="2309206"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5" name="Rectangle 64">
                <a:extLst>
                  <a:ext uri="{FF2B5EF4-FFF2-40B4-BE49-F238E27FC236}">
                    <a16:creationId xmlns:a16="http://schemas.microsoft.com/office/drawing/2014/main" id="{5C3972CE-270B-0643-86B9-882FC02020DE}"/>
                  </a:ext>
                </a:extLst>
              </p:cNvPr>
              <p:cNvSpPr/>
              <p:nvPr/>
            </p:nvSpPr>
            <p:spPr>
              <a:xfrm>
                <a:off x="2623531"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6" name="Rectangle 65">
                <a:extLst>
                  <a:ext uri="{FF2B5EF4-FFF2-40B4-BE49-F238E27FC236}">
                    <a16:creationId xmlns:a16="http://schemas.microsoft.com/office/drawing/2014/main" id="{7D8044DE-2838-804C-A7DA-547B7FDB0C89}"/>
                  </a:ext>
                </a:extLst>
              </p:cNvPr>
              <p:cNvSpPr/>
              <p:nvPr/>
            </p:nvSpPr>
            <p:spPr>
              <a:xfrm>
                <a:off x="2686396"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7" name="Rectangle 66">
                <a:extLst>
                  <a:ext uri="{FF2B5EF4-FFF2-40B4-BE49-F238E27FC236}">
                    <a16:creationId xmlns:a16="http://schemas.microsoft.com/office/drawing/2014/main" id="{99F165C1-6B7B-A94A-BA71-673B3E88E17C}"/>
                  </a:ext>
                </a:extLst>
              </p:cNvPr>
              <p:cNvSpPr/>
              <p:nvPr/>
            </p:nvSpPr>
            <p:spPr>
              <a:xfrm>
                <a:off x="2246341"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8" name="Rectangle 67">
                <a:extLst>
                  <a:ext uri="{FF2B5EF4-FFF2-40B4-BE49-F238E27FC236}">
                    <a16:creationId xmlns:a16="http://schemas.microsoft.com/office/drawing/2014/main" id="{DEC2065D-D1D4-D044-AB0C-D579D1338F7A}"/>
                  </a:ext>
                </a:extLst>
              </p:cNvPr>
              <p:cNvSpPr/>
              <p:nvPr/>
            </p:nvSpPr>
            <p:spPr>
              <a:xfrm>
                <a:off x="2309206"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9" name="Rectangle 68">
                <a:extLst>
                  <a:ext uri="{FF2B5EF4-FFF2-40B4-BE49-F238E27FC236}">
                    <a16:creationId xmlns:a16="http://schemas.microsoft.com/office/drawing/2014/main" id="{23CE011D-041E-1A49-BA25-EDF353FFA815}"/>
                  </a:ext>
                </a:extLst>
              </p:cNvPr>
              <p:cNvSpPr/>
              <p:nvPr/>
            </p:nvSpPr>
            <p:spPr>
              <a:xfrm>
                <a:off x="2623531"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0" name="Rectangle 69">
                <a:extLst>
                  <a:ext uri="{FF2B5EF4-FFF2-40B4-BE49-F238E27FC236}">
                    <a16:creationId xmlns:a16="http://schemas.microsoft.com/office/drawing/2014/main" id="{4592FEFD-A5CD-CE48-A1CE-73A4DC7AD0A8}"/>
                  </a:ext>
                </a:extLst>
              </p:cNvPr>
              <p:cNvSpPr/>
              <p:nvPr/>
            </p:nvSpPr>
            <p:spPr>
              <a:xfrm>
                <a:off x="2686396"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1" name="Rectangle 70">
                <a:extLst>
                  <a:ext uri="{FF2B5EF4-FFF2-40B4-BE49-F238E27FC236}">
                    <a16:creationId xmlns:a16="http://schemas.microsoft.com/office/drawing/2014/main" id="{B0908449-5AEC-6D41-A5B2-EB9C7984F7D3}"/>
                  </a:ext>
                </a:extLst>
              </p:cNvPr>
              <p:cNvSpPr/>
              <p:nvPr/>
            </p:nvSpPr>
            <p:spPr>
              <a:xfrm>
                <a:off x="2246341"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2" name="Rectangle 71">
                <a:extLst>
                  <a:ext uri="{FF2B5EF4-FFF2-40B4-BE49-F238E27FC236}">
                    <a16:creationId xmlns:a16="http://schemas.microsoft.com/office/drawing/2014/main" id="{F71AC92A-1A04-9F4F-B8E3-4E2994EF98F9}"/>
                  </a:ext>
                </a:extLst>
              </p:cNvPr>
              <p:cNvSpPr/>
              <p:nvPr/>
            </p:nvSpPr>
            <p:spPr>
              <a:xfrm>
                <a:off x="2309206"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3" name="Rectangle 72">
                <a:extLst>
                  <a:ext uri="{FF2B5EF4-FFF2-40B4-BE49-F238E27FC236}">
                    <a16:creationId xmlns:a16="http://schemas.microsoft.com/office/drawing/2014/main" id="{073608BE-6AFC-664A-932A-62093A7E1A20}"/>
                  </a:ext>
                </a:extLst>
              </p:cNvPr>
              <p:cNvSpPr/>
              <p:nvPr/>
            </p:nvSpPr>
            <p:spPr>
              <a:xfrm>
                <a:off x="2623531"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4" name="Rectangle 73">
                <a:extLst>
                  <a:ext uri="{FF2B5EF4-FFF2-40B4-BE49-F238E27FC236}">
                    <a16:creationId xmlns:a16="http://schemas.microsoft.com/office/drawing/2014/main" id="{0A0B2DF7-701C-5349-A01F-891E23838659}"/>
                  </a:ext>
                </a:extLst>
              </p:cNvPr>
              <p:cNvSpPr/>
              <p:nvPr/>
            </p:nvSpPr>
            <p:spPr>
              <a:xfrm>
                <a:off x="2686396"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5" name="Rectangle 74">
                <a:extLst>
                  <a:ext uri="{FF2B5EF4-FFF2-40B4-BE49-F238E27FC236}">
                    <a16:creationId xmlns:a16="http://schemas.microsoft.com/office/drawing/2014/main" id="{EE02775F-411D-1244-BAD8-0127C6E4E3FC}"/>
                  </a:ext>
                </a:extLst>
              </p:cNvPr>
              <p:cNvSpPr/>
              <p:nvPr/>
            </p:nvSpPr>
            <p:spPr>
              <a:xfrm>
                <a:off x="2246341"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6" name="Rectangle 75">
                <a:extLst>
                  <a:ext uri="{FF2B5EF4-FFF2-40B4-BE49-F238E27FC236}">
                    <a16:creationId xmlns:a16="http://schemas.microsoft.com/office/drawing/2014/main" id="{1E559F90-5BF3-A845-9DE1-4EFECF0C01E3}"/>
                  </a:ext>
                </a:extLst>
              </p:cNvPr>
              <p:cNvSpPr/>
              <p:nvPr/>
            </p:nvSpPr>
            <p:spPr>
              <a:xfrm>
                <a:off x="2309206"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7" name="Rectangle 76">
                <a:extLst>
                  <a:ext uri="{FF2B5EF4-FFF2-40B4-BE49-F238E27FC236}">
                    <a16:creationId xmlns:a16="http://schemas.microsoft.com/office/drawing/2014/main" id="{1CB48608-0C3D-964D-A8BC-D242846FEA2A}"/>
                  </a:ext>
                </a:extLst>
              </p:cNvPr>
              <p:cNvSpPr/>
              <p:nvPr/>
            </p:nvSpPr>
            <p:spPr>
              <a:xfrm>
                <a:off x="2623531"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8" name="Rectangle 77">
                <a:extLst>
                  <a:ext uri="{FF2B5EF4-FFF2-40B4-BE49-F238E27FC236}">
                    <a16:creationId xmlns:a16="http://schemas.microsoft.com/office/drawing/2014/main" id="{68111F6A-A09B-9B4C-B55F-E7A31B19AF44}"/>
                  </a:ext>
                </a:extLst>
              </p:cNvPr>
              <p:cNvSpPr/>
              <p:nvPr/>
            </p:nvSpPr>
            <p:spPr>
              <a:xfrm>
                <a:off x="2686396"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nvGrpSpPr>
              <p:cNvPr id="79" name="Group 78">
                <a:extLst>
                  <a:ext uri="{FF2B5EF4-FFF2-40B4-BE49-F238E27FC236}">
                    <a16:creationId xmlns:a16="http://schemas.microsoft.com/office/drawing/2014/main" id="{245AEFF7-FA35-EA47-B970-20745BC35BFA}"/>
                  </a:ext>
                </a:extLst>
              </p:cNvPr>
              <p:cNvGrpSpPr/>
              <p:nvPr/>
            </p:nvGrpSpPr>
            <p:grpSpPr>
              <a:xfrm>
                <a:off x="2246341" y="2474340"/>
                <a:ext cx="485775" cy="45720"/>
                <a:chOff x="2246341" y="2107578"/>
                <a:chExt cx="485775" cy="45720"/>
              </a:xfrm>
              <a:grpFill/>
            </p:grpSpPr>
            <p:sp>
              <p:nvSpPr>
                <p:cNvPr id="89" name="Rectangle 88">
                  <a:extLst>
                    <a:ext uri="{FF2B5EF4-FFF2-40B4-BE49-F238E27FC236}">
                      <a16:creationId xmlns:a16="http://schemas.microsoft.com/office/drawing/2014/main" id="{34B9C677-80DB-0848-A9A9-7EF6C22B7602}"/>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0" name="Rectangle 89">
                  <a:extLst>
                    <a:ext uri="{FF2B5EF4-FFF2-40B4-BE49-F238E27FC236}">
                      <a16:creationId xmlns:a16="http://schemas.microsoft.com/office/drawing/2014/main" id="{E96B029A-5020-FC40-874A-DA3FB1779A47}"/>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1" name="Rectangle 90">
                  <a:extLst>
                    <a:ext uri="{FF2B5EF4-FFF2-40B4-BE49-F238E27FC236}">
                      <a16:creationId xmlns:a16="http://schemas.microsoft.com/office/drawing/2014/main" id="{B5B5745A-1F8C-A74E-900C-18D2C00981E1}"/>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2" name="Rectangle 91">
                  <a:extLst>
                    <a:ext uri="{FF2B5EF4-FFF2-40B4-BE49-F238E27FC236}">
                      <a16:creationId xmlns:a16="http://schemas.microsoft.com/office/drawing/2014/main" id="{03063ACB-9D97-4C41-BE59-CB57C28939EB}"/>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3" name="Rectangle 92">
                  <a:extLst>
                    <a:ext uri="{FF2B5EF4-FFF2-40B4-BE49-F238E27FC236}">
                      <a16:creationId xmlns:a16="http://schemas.microsoft.com/office/drawing/2014/main" id="{43A00CCA-9BCE-E24E-816A-21DBED3CFEE7}"/>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4" name="Rectangle 93">
                  <a:extLst>
                    <a:ext uri="{FF2B5EF4-FFF2-40B4-BE49-F238E27FC236}">
                      <a16:creationId xmlns:a16="http://schemas.microsoft.com/office/drawing/2014/main" id="{7CC051E8-4A27-1947-8892-83C8CE6A607A}"/>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5" name="Rectangle 94">
                  <a:extLst>
                    <a:ext uri="{FF2B5EF4-FFF2-40B4-BE49-F238E27FC236}">
                      <a16:creationId xmlns:a16="http://schemas.microsoft.com/office/drawing/2014/main" id="{6800A4A5-C0AB-074C-B2A5-D7E3FBF0E472}"/>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6" name="Rectangle 95">
                  <a:extLst>
                    <a:ext uri="{FF2B5EF4-FFF2-40B4-BE49-F238E27FC236}">
                      <a16:creationId xmlns:a16="http://schemas.microsoft.com/office/drawing/2014/main" id="{6474743B-EF60-A84E-8572-9C2610640646}"/>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nvGrpSpPr>
              <p:cNvPr id="80" name="Group 79">
                <a:extLst>
                  <a:ext uri="{FF2B5EF4-FFF2-40B4-BE49-F238E27FC236}">
                    <a16:creationId xmlns:a16="http://schemas.microsoft.com/office/drawing/2014/main" id="{280FC493-E377-3D41-A33B-E9FACB126EF1}"/>
                  </a:ext>
                </a:extLst>
              </p:cNvPr>
              <p:cNvGrpSpPr/>
              <p:nvPr/>
            </p:nvGrpSpPr>
            <p:grpSpPr>
              <a:xfrm>
                <a:off x="2246341" y="2535466"/>
                <a:ext cx="485775" cy="45720"/>
                <a:chOff x="2246341" y="2107578"/>
                <a:chExt cx="485775" cy="45720"/>
              </a:xfrm>
              <a:grpFill/>
            </p:grpSpPr>
            <p:sp>
              <p:nvSpPr>
                <p:cNvPr id="81" name="Rectangle 80">
                  <a:extLst>
                    <a:ext uri="{FF2B5EF4-FFF2-40B4-BE49-F238E27FC236}">
                      <a16:creationId xmlns:a16="http://schemas.microsoft.com/office/drawing/2014/main" id="{6BBB768C-FEAE-DA4D-AD5C-ED4981976A89}"/>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2" name="Rectangle 81">
                  <a:extLst>
                    <a:ext uri="{FF2B5EF4-FFF2-40B4-BE49-F238E27FC236}">
                      <a16:creationId xmlns:a16="http://schemas.microsoft.com/office/drawing/2014/main" id="{5150EEC4-EF29-2A48-BCC9-E7B82B703E06}"/>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3" name="Rectangle 82">
                  <a:extLst>
                    <a:ext uri="{FF2B5EF4-FFF2-40B4-BE49-F238E27FC236}">
                      <a16:creationId xmlns:a16="http://schemas.microsoft.com/office/drawing/2014/main" id="{BC221C48-2944-A64C-BCA1-4F5C0491FF9D}"/>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4" name="Rectangle 83">
                  <a:extLst>
                    <a:ext uri="{FF2B5EF4-FFF2-40B4-BE49-F238E27FC236}">
                      <a16:creationId xmlns:a16="http://schemas.microsoft.com/office/drawing/2014/main" id="{6B9D8CD8-9BB7-2F49-846D-F68DB0DC61F8}"/>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5" name="Rectangle 84">
                  <a:extLst>
                    <a:ext uri="{FF2B5EF4-FFF2-40B4-BE49-F238E27FC236}">
                      <a16:creationId xmlns:a16="http://schemas.microsoft.com/office/drawing/2014/main" id="{2346DB87-FEC6-CA42-9CFB-F4B978955312}"/>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6" name="Rectangle 85">
                  <a:extLst>
                    <a:ext uri="{FF2B5EF4-FFF2-40B4-BE49-F238E27FC236}">
                      <a16:creationId xmlns:a16="http://schemas.microsoft.com/office/drawing/2014/main" id="{D0DC5F58-F2E9-DD45-B726-3C84CAE557CD}"/>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7" name="Rectangle 86">
                  <a:extLst>
                    <a:ext uri="{FF2B5EF4-FFF2-40B4-BE49-F238E27FC236}">
                      <a16:creationId xmlns:a16="http://schemas.microsoft.com/office/drawing/2014/main" id="{B4CE7C51-435C-F345-A239-3A55C4C14949}"/>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8" name="Rectangle 87">
                  <a:extLst>
                    <a:ext uri="{FF2B5EF4-FFF2-40B4-BE49-F238E27FC236}">
                      <a16:creationId xmlns:a16="http://schemas.microsoft.com/office/drawing/2014/main" id="{44908C19-2CDA-AD49-A335-73A2D3D65426}"/>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sp>
          <p:nvSpPr>
            <p:cNvPr id="60" name="Rectangle 59">
              <a:extLst>
                <a:ext uri="{FF2B5EF4-FFF2-40B4-BE49-F238E27FC236}">
                  <a16:creationId xmlns:a16="http://schemas.microsoft.com/office/drawing/2014/main" id="{EB316913-EFE9-CE4D-8D48-8C1712B623DD}"/>
                </a:ext>
              </a:extLst>
            </p:cNvPr>
            <p:cNvSpPr/>
            <p:nvPr/>
          </p:nvSpPr>
          <p:spPr>
            <a:xfrm>
              <a:off x="1652934" y="2320468"/>
              <a:ext cx="268605" cy="1222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867" b="1">
                  <a:solidFill>
                    <a:srgbClr val="76B900"/>
                  </a:solidFill>
                  <a:latin typeface="Calibri" panose="020F0502020204030204" pitchFamily="34" charset="0"/>
                  <a:cs typeface="Calibri" panose="020F0502020204030204" pitchFamily="34" charset="0"/>
                </a:rPr>
                <a:t>GPU</a:t>
              </a:r>
            </a:p>
          </p:txBody>
        </p:sp>
      </p:grpSp>
      <p:sp>
        <p:nvSpPr>
          <p:cNvPr id="4" name="TextBox 3">
            <a:extLst>
              <a:ext uri="{FF2B5EF4-FFF2-40B4-BE49-F238E27FC236}">
                <a16:creationId xmlns:a16="http://schemas.microsoft.com/office/drawing/2014/main" id="{8655316D-A1AF-AE6B-C9B8-9BB2A1518319}"/>
              </a:ext>
            </a:extLst>
          </p:cNvPr>
          <p:cNvSpPr txBox="1"/>
          <p:nvPr/>
        </p:nvSpPr>
        <p:spPr>
          <a:xfrm>
            <a:off x="762000" y="2228671"/>
            <a:ext cx="9925987" cy="923330"/>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v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 w(</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en-US">
              <a:solidFill>
                <a:schemeClr val="tx1"/>
              </a:solidFill>
              <a:latin typeface="Consolas"/>
              <a:cs typeface="Consolas" panose="020B0609020204030204" pitchFamily="49" charset="0"/>
            </a:endParaRPr>
          </a:p>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transform</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execution</a:t>
            </a:r>
            <a:r>
              <a:rPr lang="pt-BR">
                <a:solidFill>
                  <a:srgbClr val="67DAEF"/>
                </a:solidFill>
                <a:latin typeface="Consolas"/>
                <a:cs typeface="Consolas" panose="020B0609020204030204" pitchFamily="49" charset="0"/>
              </a:rPr>
              <a:t>::</a:t>
            </a:r>
            <a:r>
              <a:rPr lang="pt-BR" b="1">
                <a:solidFill>
                  <a:srgbClr val="76B801"/>
                </a:solidFill>
                <a:latin typeface="Consolas"/>
                <a:cs typeface="Consolas" panose="020B0609020204030204" pitchFamily="49" charset="0"/>
              </a:rPr>
              <a:t>par</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end</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(w),</a:t>
            </a:r>
          </a:p>
          <a:p>
            <a:r>
              <a:rPr lang="pt-BR">
                <a:solidFill>
                  <a:schemeClr val="tx1"/>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return</a:t>
            </a:r>
            <a:r>
              <a:rPr lang="pt-BR">
                <a:solidFill>
                  <a:srgbClr val="66D9EF"/>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 </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a:t>
            </a:r>
            <a:endParaRPr lang="pt-BR">
              <a:solidFill>
                <a:schemeClr val="tx1"/>
              </a:solidFill>
              <a:latin typeface="Calibri" panose="020F0502020204030204"/>
              <a:cs typeface="Calibri" panose="020F0502020204030204"/>
            </a:endParaRPr>
          </a:p>
        </p:txBody>
      </p:sp>
    </p:spTree>
    <p:extLst>
      <p:ext uri="{BB962C8B-B14F-4D97-AF65-F5344CB8AC3E}">
        <p14:creationId xmlns:p14="http://schemas.microsoft.com/office/powerpoint/2010/main" val="156831649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1482"/>
    </mc:Choice>
    <mc:Fallback xmlns="">
      <p:transition spd="slow" advTm="21482"/>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cs typeface="Calibri Light"/>
              </a:rPr>
            </a:br>
            <a:r>
              <a:rPr lang="en-US" sz="4800" b="1">
                <a:solidFill>
                  <a:srgbClr val="FFFFFF"/>
                </a:solidFill>
                <a:cs typeface="Calibri Light"/>
              </a:rPr>
              <a:t>Compiler selects target for parallel execution</a:t>
            </a: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grpSp>
        <p:nvGrpSpPr>
          <p:cNvPr id="8" name="Group 7">
            <a:extLst>
              <a:ext uri="{FF2B5EF4-FFF2-40B4-BE49-F238E27FC236}">
                <a16:creationId xmlns:a16="http://schemas.microsoft.com/office/drawing/2014/main" id="{638B9ADA-6327-8149-B218-49851FA5C982}"/>
              </a:ext>
            </a:extLst>
          </p:cNvPr>
          <p:cNvGrpSpPr/>
          <p:nvPr/>
        </p:nvGrpSpPr>
        <p:grpSpPr>
          <a:xfrm>
            <a:off x="1686539" y="4510909"/>
            <a:ext cx="1079170" cy="1079170"/>
            <a:chOff x="7447905" y="6604163"/>
            <a:chExt cx="1330854" cy="1330854"/>
          </a:xfrm>
        </p:grpSpPr>
        <p:grpSp>
          <p:nvGrpSpPr>
            <p:cNvPr id="9" name="Group 8">
              <a:extLst>
                <a:ext uri="{FF2B5EF4-FFF2-40B4-BE49-F238E27FC236}">
                  <a16:creationId xmlns:a16="http://schemas.microsoft.com/office/drawing/2014/main" id="{BAF2B6F0-5BCD-0A48-824F-F69CA01A18C6}"/>
                </a:ext>
              </a:extLst>
            </p:cNvPr>
            <p:cNvGrpSpPr/>
            <p:nvPr/>
          </p:nvGrpSpPr>
          <p:grpSpPr>
            <a:xfrm>
              <a:off x="7447905" y="6604163"/>
              <a:ext cx="1330854" cy="1330854"/>
              <a:chOff x="7447905" y="6604163"/>
              <a:chExt cx="1330854" cy="1330854"/>
            </a:xfrm>
          </p:grpSpPr>
          <p:sp>
            <p:nvSpPr>
              <p:cNvPr id="17" name="Rectangle 16">
                <a:extLst>
                  <a:ext uri="{FF2B5EF4-FFF2-40B4-BE49-F238E27FC236}">
                    <a16:creationId xmlns:a16="http://schemas.microsoft.com/office/drawing/2014/main" id="{45762164-9CD7-814A-8AA4-548DA3E4FC2B}"/>
                  </a:ext>
                </a:extLst>
              </p:cNvPr>
              <p:cNvSpPr/>
              <p:nvPr/>
            </p:nvSpPr>
            <p:spPr>
              <a:xfrm>
                <a:off x="7457665" y="6613923"/>
                <a:ext cx="1311334" cy="1311334"/>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8" name="Rectangle 17">
                <a:extLst>
                  <a:ext uri="{FF2B5EF4-FFF2-40B4-BE49-F238E27FC236}">
                    <a16:creationId xmlns:a16="http://schemas.microsoft.com/office/drawing/2014/main" id="{A9FA0C2F-C0E5-4F4A-847D-A5443ECA425F}"/>
                  </a:ext>
                </a:extLst>
              </p:cNvPr>
              <p:cNvSpPr/>
              <p:nvPr/>
            </p:nvSpPr>
            <p:spPr>
              <a:xfrm>
                <a:off x="8685094" y="7082257"/>
                <a:ext cx="93665" cy="374667"/>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9" name="Rectangle 18">
                <a:extLst>
                  <a:ext uri="{FF2B5EF4-FFF2-40B4-BE49-F238E27FC236}">
                    <a16:creationId xmlns:a16="http://schemas.microsoft.com/office/drawing/2014/main" id="{32F3D326-20C9-B645-90D2-0EFD97103A1B}"/>
                  </a:ext>
                </a:extLst>
              </p:cNvPr>
              <p:cNvSpPr/>
              <p:nvPr/>
            </p:nvSpPr>
            <p:spPr>
              <a:xfrm>
                <a:off x="7447905" y="7082257"/>
                <a:ext cx="93665" cy="374667"/>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20" name="Rectangle 19">
                <a:extLst>
                  <a:ext uri="{FF2B5EF4-FFF2-40B4-BE49-F238E27FC236}">
                    <a16:creationId xmlns:a16="http://schemas.microsoft.com/office/drawing/2014/main" id="{AEE36500-0AA4-6D4B-95F4-369D97C3DF60}"/>
                  </a:ext>
                </a:extLst>
              </p:cNvPr>
              <p:cNvSpPr/>
              <p:nvPr/>
            </p:nvSpPr>
            <p:spPr>
              <a:xfrm>
                <a:off x="7925999" y="7841352"/>
                <a:ext cx="374667" cy="93665"/>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21" name="Rectangle 20">
                <a:extLst>
                  <a:ext uri="{FF2B5EF4-FFF2-40B4-BE49-F238E27FC236}">
                    <a16:creationId xmlns:a16="http://schemas.microsoft.com/office/drawing/2014/main" id="{472D35B3-4AC1-714B-8BFC-331754AF4A20}"/>
                  </a:ext>
                </a:extLst>
              </p:cNvPr>
              <p:cNvSpPr/>
              <p:nvPr/>
            </p:nvSpPr>
            <p:spPr>
              <a:xfrm>
                <a:off x="7925999" y="6604163"/>
                <a:ext cx="374667" cy="93665"/>
              </a:xfrm>
              <a:prstGeom prst="rect">
                <a:avLst/>
              </a:prstGeom>
              <a:solidFill>
                <a:srgbClr val="0071C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grpSp>
        <p:grpSp>
          <p:nvGrpSpPr>
            <p:cNvPr id="12" name="Group 11">
              <a:extLst>
                <a:ext uri="{FF2B5EF4-FFF2-40B4-BE49-F238E27FC236}">
                  <a16:creationId xmlns:a16="http://schemas.microsoft.com/office/drawing/2014/main" id="{E496242C-E7DB-2E4E-AFE8-2E2A1477F414}"/>
                </a:ext>
              </a:extLst>
            </p:cNvPr>
            <p:cNvGrpSpPr/>
            <p:nvPr/>
          </p:nvGrpSpPr>
          <p:grpSpPr>
            <a:xfrm>
              <a:off x="7664643" y="6819280"/>
              <a:ext cx="897379" cy="900620"/>
              <a:chOff x="9685651" y="6803498"/>
              <a:chExt cx="897379" cy="900620"/>
            </a:xfrm>
          </p:grpSpPr>
          <p:sp>
            <p:nvSpPr>
              <p:cNvPr id="13" name="Rectangle 12">
                <a:extLst>
                  <a:ext uri="{FF2B5EF4-FFF2-40B4-BE49-F238E27FC236}">
                    <a16:creationId xmlns:a16="http://schemas.microsoft.com/office/drawing/2014/main" id="{F785C84C-F91C-A64F-B94E-5259F808DA8B}"/>
                  </a:ext>
                </a:extLst>
              </p:cNvPr>
              <p:cNvSpPr>
                <a:spLocks noChangeAspect="1"/>
              </p:cNvSpPr>
              <p:nvPr/>
            </p:nvSpPr>
            <p:spPr>
              <a:xfrm>
                <a:off x="9685651" y="6803498"/>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4" name="Rectangle 13">
                <a:extLst>
                  <a:ext uri="{FF2B5EF4-FFF2-40B4-BE49-F238E27FC236}">
                    <a16:creationId xmlns:a16="http://schemas.microsoft.com/office/drawing/2014/main" id="{CA6B07FE-1BAC-0145-B47C-BFD6966BE3B3}"/>
                  </a:ext>
                </a:extLst>
              </p:cNvPr>
              <p:cNvSpPr>
                <a:spLocks noChangeAspect="1"/>
              </p:cNvSpPr>
              <p:nvPr/>
            </p:nvSpPr>
            <p:spPr>
              <a:xfrm>
                <a:off x="10173809" y="6803498"/>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5" name="Rectangle 14">
                <a:extLst>
                  <a:ext uri="{FF2B5EF4-FFF2-40B4-BE49-F238E27FC236}">
                    <a16:creationId xmlns:a16="http://schemas.microsoft.com/office/drawing/2014/main" id="{79C74C00-6DB0-E845-89AA-3D152057F914}"/>
                  </a:ext>
                </a:extLst>
              </p:cNvPr>
              <p:cNvSpPr>
                <a:spLocks noChangeAspect="1"/>
              </p:cNvSpPr>
              <p:nvPr/>
            </p:nvSpPr>
            <p:spPr>
              <a:xfrm>
                <a:off x="9685651" y="7294897"/>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6" name="Rectangle 15">
                <a:extLst>
                  <a:ext uri="{FF2B5EF4-FFF2-40B4-BE49-F238E27FC236}">
                    <a16:creationId xmlns:a16="http://schemas.microsoft.com/office/drawing/2014/main" id="{7269BBBE-4C75-0140-8429-40E2F2B3C1D7}"/>
                  </a:ext>
                </a:extLst>
              </p:cNvPr>
              <p:cNvSpPr>
                <a:spLocks noChangeAspect="1"/>
              </p:cNvSpPr>
              <p:nvPr/>
            </p:nvSpPr>
            <p:spPr>
              <a:xfrm>
                <a:off x="10173809" y="7294897"/>
                <a:ext cx="409221" cy="409221"/>
              </a:xfrm>
              <a:prstGeom prst="rect">
                <a:avLst/>
              </a:prstGeom>
              <a:noFill/>
              <a:ln w="31750">
                <a:solidFill>
                  <a:srgbClr val="0071C5"/>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grpSp>
      </p:grpSp>
      <p:cxnSp>
        <p:nvCxnSpPr>
          <p:cNvPr id="22" name="Straight Arrow Connector 21">
            <a:extLst>
              <a:ext uri="{FF2B5EF4-FFF2-40B4-BE49-F238E27FC236}">
                <a16:creationId xmlns:a16="http://schemas.microsoft.com/office/drawing/2014/main" id="{3C01E264-71ED-3A4E-BADB-F7BEF03D0C70}"/>
              </a:ext>
            </a:extLst>
          </p:cNvPr>
          <p:cNvCxnSpPr>
            <a:cxnSpLocks/>
            <a:endCxn id="47" idx="2"/>
          </p:cNvCxnSpPr>
          <p:nvPr/>
        </p:nvCxnSpPr>
        <p:spPr>
          <a:xfrm>
            <a:off x="5226718" y="2799636"/>
            <a:ext cx="3022238"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411FC7B6-96D8-1447-893E-29B747D929B9}"/>
              </a:ext>
            </a:extLst>
          </p:cNvPr>
          <p:cNvCxnSpPr>
            <a:cxnSpLocks/>
            <a:endCxn id="46" idx="2"/>
          </p:cNvCxnSpPr>
          <p:nvPr/>
        </p:nvCxnSpPr>
        <p:spPr>
          <a:xfrm>
            <a:off x="5226718" y="2799636"/>
            <a:ext cx="2888984"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4" name="Straight Arrow Connector 23">
            <a:extLst>
              <a:ext uri="{FF2B5EF4-FFF2-40B4-BE49-F238E27FC236}">
                <a16:creationId xmlns:a16="http://schemas.microsoft.com/office/drawing/2014/main" id="{BF167D72-29AF-6847-B270-4CF9062CBBFD}"/>
              </a:ext>
            </a:extLst>
          </p:cNvPr>
          <p:cNvCxnSpPr>
            <a:cxnSpLocks/>
            <a:endCxn id="45" idx="2"/>
          </p:cNvCxnSpPr>
          <p:nvPr/>
        </p:nvCxnSpPr>
        <p:spPr>
          <a:xfrm>
            <a:off x="5226718" y="2799636"/>
            <a:ext cx="2755725"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5" name="Straight Arrow Connector 24">
            <a:extLst>
              <a:ext uri="{FF2B5EF4-FFF2-40B4-BE49-F238E27FC236}">
                <a16:creationId xmlns:a16="http://schemas.microsoft.com/office/drawing/2014/main" id="{D7F0292F-325A-D445-9854-7880859F4BB9}"/>
              </a:ext>
            </a:extLst>
          </p:cNvPr>
          <p:cNvCxnSpPr>
            <a:cxnSpLocks/>
            <a:endCxn id="44" idx="2"/>
          </p:cNvCxnSpPr>
          <p:nvPr/>
        </p:nvCxnSpPr>
        <p:spPr>
          <a:xfrm>
            <a:off x="5226718" y="2799636"/>
            <a:ext cx="2622467"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6" name="Straight Arrow Connector 25">
            <a:extLst>
              <a:ext uri="{FF2B5EF4-FFF2-40B4-BE49-F238E27FC236}">
                <a16:creationId xmlns:a16="http://schemas.microsoft.com/office/drawing/2014/main" id="{B71F54A4-362E-A04F-A32C-05904FB4C6A6}"/>
              </a:ext>
            </a:extLst>
          </p:cNvPr>
          <p:cNvCxnSpPr>
            <a:cxnSpLocks/>
            <a:endCxn id="43" idx="2"/>
          </p:cNvCxnSpPr>
          <p:nvPr/>
        </p:nvCxnSpPr>
        <p:spPr>
          <a:xfrm>
            <a:off x="5226718" y="2799636"/>
            <a:ext cx="2489208"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162A268E-AAF3-8C41-B921-B6A7930C2924}"/>
              </a:ext>
            </a:extLst>
          </p:cNvPr>
          <p:cNvCxnSpPr>
            <a:cxnSpLocks/>
            <a:endCxn id="42" idx="2"/>
          </p:cNvCxnSpPr>
          <p:nvPr/>
        </p:nvCxnSpPr>
        <p:spPr>
          <a:xfrm>
            <a:off x="5226718" y="2799636"/>
            <a:ext cx="2355949"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a:extLst>
              <a:ext uri="{FF2B5EF4-FFF2-40B4-BE49-F238E27FC236}">
                <a16:creationId xmlns:a16="http://schemas.microsoft.com/office/drawing/2014/main" id="{1E365DD0-B59D-4545-A92C-D473119D3E76}"/>
              </a:ext>
            </a:extLst>
          </p:cNvPr>
          <p:cNvCxnSpPr>
            <a:cxnSpLocks/>
            <a:endCxn id="41" idx="2"/>
          </p:cNvCxnSpPr>
          <p:nvPr/>
        </p:nvCxnSpPr>
        <p:spPr>
          <a:xfrm>
            <a:off x="5226718" y="2799636"/>
            <a:ext cx="2222691"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29" name="Straight Arrow Connector 28">
            <a:extLst>
              <a:ext uri="{FF2B5EF4-FFF2-40B4-BE49-F238E27FC236}">
                <a16:creationId xmlns:a16="http://schemas.microsoft.com/office/drawing/2014/main" id="{4DFF3524-E781-B549-9EDF-C070B5EB62FE}"/>
              </a:ext>
            </a:extLst>
          </p:cNvPr>
          <p:cNvCxnSpPr>
            <a:cxnSpLocks/>
          </p:cNvCxnSpPr>
          <p:nvPr/>
        </p:nvCxnSpPr>
        <p:spPr>
          <a:xfrm>
            <a:off x="5226718" y="2799636"/>
            <a:ext cx="2089432"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0" name="Straight Arrow Connector 29">
            <a:extLst>
              <a:ext uri="{FF2B5EF4-FFF2-40B4-BE49-F238E27FC236}">
                <a16:creationId xmlns:a16="http://schemas.microsoft.com/office/drawing/2014/main" id="{1BCBAD4C-5789-9144-B7C0-CCD402F1FCD7}"/>
              </a:ext>
            </a:extLst>
          </p:cNvPr>
          <p:cNvCxnSpPr>
            <a:cxnSpLocks/>
          </p:cNvCxnSpPr>
          <p:nvPr/>
        </p:nvCxnSpPr>
        <p:spPr>
          <a:xfrm>
            <a:off x="5226718" y="2799636"/>
            <a:ext cx="1956173"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1" name="Straight Arrow Connector 30">
            <a:extLst>
              <a:ext uri="{FF2B5EF4-FFF2-40B4-BE49-F238E27FC236}">
                <a16:creationId xmlns:a16="http://schemas.microsoft.com/office/drawing/2014/main" id="{9D70EEE3-7BB2-8441-AB3E-16D8521061FD}"/>
              </a:ext>
            </a:extLst>
          </p:cNvPr>
          <p:cNvCxnSpPr>
            <a:cxnSpLocks/>
          </p:cNvCxnSpPr>
          <p:nvPr/>
        </p:nvCxnSpPr>
        <p:spPr>
          <a:xfrm flipH="1">
            <a:off x="1888052" y="2799636"/>
            <a:ext cx="2716237"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2" name="Straight Arrow Connector 31">
            <a:extLst>
              <a:ext uri="{FF2B5EF4-FFF2-40B4-BE49-F238E27FC236}">
                <a16:creationId xmlns:a16="http://schemas.microsoft.com/office/drawing/2014/main" id="{512ECD6B-2C90-D34C-AD9E-00F83AB7DE11}"/>
              </a:ext>
            </a:extLst>
          </p:cNvPr>
          <p:cNvCxnSpPr>
            <a:cxnSpLocks/>
            <a:endCxn id="35" idx="2"/>
          </p:cNvCxnSpPr>
          <p:nvPr/>
        </p:nvCxnSpPr>
        <p:spPr>
          <a:xfrm>
            <a:off x="5226718" y="2799636"/>
            <a:ext cx="1822915" cy="1584541"/>
          </a:xfrm>
          <a:prstGeom prst="straightConnector1">
            <a:avLst/>
          </a:prstGeom>
          <a:noFill/>
          <a:ln cap="rnd">
            <a:solidFill>
              <a:srgbClr val="76B80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3" name="Straight Arrow Connector 32">
            <a:extLst>
              <a:ext uri="{FF2B5EF4-FFF2-40B4-BE49-F238E27FC236}">
                <a16:creationId xmlns:a16="http://schemas.microsoft.com/office/drawing/2014/main" id="{8A77B94C-0FCA-864A-8CEF-B39E52787D9E}"/>
              </a:ext>
            </a:extLst>
          </p:cNvPr>
          <p:cNvCxnSpPr>
            <a:cxnSpLocks/>
          </p:cNvCxnSpPr>
          <p:nvPr/>
        </p:nvCxnSpPr>
        <p:spPr>
          <a:xfrm flipH="1">
            <a:off x="1888052" y="2799636"/>
            <a:ext cx="2716237"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4" name="Straight Arrow Connector 33">
            <a:extLst>
              <a:ext uri="{FF2B5EF4-FFF2-40B4-BE49-F238E27FC236}">
                <a16:creationId xmlns:a16="http://schemas.microsoft.com/office/drawing/2014/main" id="{337E4436-E9D6-454A-84A8-E696661D14D8}"/>
              </a:ext>
            </a:extLst>
          </p:cNvPr>
          <p:cNvCxnSpPr>
            <a:cxnSpLocks/>
          </p:cNvCxnSpPr>
          <p:nvPr/>
        </p:nvCxnSpPr>
        <p:spPr>
          <a:xfrm flipH="1">
            <a:off x="2327510" y="2799636"/>
            <a:ext cx="2276780"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5" name="Straight Arrow Connector 34">
            <a:extLst>
              <a:ext uri="{FF2B5EF4-FFF2-40B4-BE49-F238E27FC236}">
                <a16:creationId xmlns:a16="http://schemas.microsoft.com/office/drawing/2014/main" id="{2DE21B47-ECBF-A445-9B2E-CB36AFDA87AA}"/>
              </a:ext>
            </a:extLst>
          </p:cNvPr>
          <p:cNvCxnSpPr>
            <a:cxnSpLocks/>
          </p:cNvCxnSpPr>
          <p:nvPr/>
        </p:nvCxnSpPr>
        <p:spPr>
          <a:xfrm flipH="1">
            <a:off x="2766969" y="2799636"/>
            <a:ext cx="1837320" cy="1584541"/>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6" name="Straight Arrow Connector 35">
            <a:extLst>
              <a:ext uri="{FF2B5EF4-FFF2-40B4-BE49-F238E27FC236}">
                <a16:creationId xmlns:a16="http://schemas.microsoft.com/office/drawing/2014/main" id="{B016DB3A-6B4C-7747-9E38-B789EFB25658}"/>
              </a:ext>
            </a:extLst>
          </p:cNvPr>
          <p:cNvCxnSpPr>
            <a:cxnSpLocks/>
          </p:cNvCxnSpPr>
          <p:nvPr/>
        </p:nvCxnSpPr>
        <p:spPr>
          <a:xfrm flipH="1">
            <a:off x="2766969" y="2799636"/>
            <a:ext cx="1837320"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37" name="Straight Arrow Connector 36">
            <a:extLst>
              <a:ext uri="{FF2B5EF4-FFF2-40B4-BE49-F238E27FC236}">
                <a16:creationId xmlns:a16="http://schemas.microsoft.com/office/drawing/2014/main" id="{0736CDD4-779F-974F-8046-AC8E4DEA9D8F}"/>
              </a:ext>
            </a:extLst>
          </p:cNvPr>
          <p:cNvCxnSpPr>
            <a:cxnSpLocks/>
          </p:cNvCxnSpPr>
          <p:nvPr/>
        </p:nvCxnSpPr>
        <p:spPr>
          <a:xfrm flipH="1">
            <a:off x="2327510" y="2799636"/>
            <a:ext cx="2276780" cy="1435512"/>
          </a:xfrm>
          <a:prstGeom prst="straightConnector1">
            <a:avLst/>
          </a:prstGeom>
          <a:noFill/>
          <a:ln cap="rnd">
            <a:solidFill>
              <a:srgbClr val="009CE0"/>
            </a:solidFill>
            <a:tailEnd type="triangle"/>
          </a:ln>
          <a:effectLst/>
        </p:spPr>
        <p:style>
          <a:lnRef idx="2">
            <a:schemeClr val="accent1"/>
          </a:lnRef>
          <a:fillRef idx="0">
            <a:schemeClr val="accent1"/>
          </a:fillRef>
          <a:effectRef idx="1">
            <a:schemeClr val="accent1"/>
          </a:effectRef>
          <a:fontRef idx="minor">
            <a:schemeClr val="tx1"/>
          </a:fontRef>
        </p:style>
      </p:cxnSp>
      <p:grpSp>
        <p:nvGrpSpPr>
          <p:cNvPr id="38" name="Group 37">
            <a:extLst>
              <a:ext uri="{FF2B5EF4-FFF2-40B4-BE49-F238E27FC236}">
                <a16:creationId xmlns:a16="http://schemas.microsoft.com/office/drawing/2014/main" id="{D164412D-1C96-604A-AA67-7C7B37B4B657}"/>
              </a:ext>
            </a:extLst>
          </p:cNvPr>
          <p:cNvGrpSpPr/>
          <p:nvPr/>
        </p:nvGrpSpPr>
        <p:grpSpPr>
          <a:xfrm>
            <a:off x="1448593" y="4235149"/>
            <a:ext cx="6933823" cy="149028"/>
            <a:chOff x="5414862" y="5247075"/>
            <a:chExt cx="4750701" cy="182880"/>
          </a:xfrm>
          <a:solidFill>
            <a:schemeClr val="bg1">
              <a:alpha val="0"/>
            </a:schemeClr>
          </a:solidFill>
        </p:grpSpPr>
        <p:grpSp>
          <p:nvGrpSpPr>
            <p:cNvPr id="39" name="Group 38">
              <a:extLst>
                <a:ext uri="{FF2B5EF4-FFF2-40B4-BE49-F238E27FC236}">
                  <a16:creationId xmlns:a16="http://schemas.microsoft.com/office/drawing/2014/main" id="{53E8092F-9D54-C744-BC62-2A8285B0623D}"/>
                </a:ext>
              </a:extLst>
            </p:cNvPr>
            <p:cNvGrpSpPr/>
            <p:nvPr/>
          </p:nvGrpSpPr>
          <p:grpSpPr>
            <a:xfrm>
              <a:off x="9160968" y="5338515"/>
              <a:ext cx="1004595" cy="91440"/>
              <a:chOff x="7133565" y="5494435"/>
              <a:chExt cx="1004595" cy="182880"/>
            </a:xfrm>
            <a:grpFill/>
          </p:grpSpPr>
          <p:sp>
            <p:nvSpPr>
              <p:cNvPr id="44" name="Rectangle 43">
                <a:extLst>
                  <a:ext uri="{FF2B5EF4-FFF2-40B4-BE49-F238E27FC236}">
                    <a16:creationId xmlns:a16="http://schemas.microsoft.com/office/drawing/2014/main" id="{6FD914BA-993D-1843-95AD-76A48EE21AA0}"/>
                  </a:ext>
                </a:extLst>
              </p:cNvPr>
              <p:cNvSpPr/>
              <p:nvPr/>
            </p:nvSpPr>
            <p:spPr>
              <a:xfrm>
                <a:off x="7133565"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7D7D7D86-D291-9340-8167-B5793EB8AE88}"/>
                  </a:ext>
                </a:extLst>
              </p:cNvPr>
              <p:cNvSpPr/>
              <p:nvPr/>
            </p:nvSpPr>
            <p:spPr>
              <a:xfrm>
                <a:off x="7224867"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8BE0A0EB-E4C6-6E4B-9392-F10CC7193495}"/>
                  </a:ext>
                </a:extLst>
              </p:cNvPr>
              <p:cNvSpPr/>
              <p:nvPr/>
            </p:nvSpPr>
            <p:spPr>
              <a:xfrm>
                <a:off x="7316169"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8670B4C6-4142-B64C-888D-A250CD3C5C50}"/>
                  </a:ext>
                </a:extLst>
              </p:cNvPr>
              <p:cNvSpPr/>
              <p:nvPr/>
            </p:nvSpPr>
            <p:spPr>
              <a:xfrm>
                <a:off x="7407471"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BF1D837-00F8-0442-BE2D-09204C7CD7CE}"/>
                  </a:ext>
                </a:extLst>
              </p:cNvPr>
              <p:cNvSpPr/>
              <p:nvPr/>
            </p:nvSpPr>
            <p:spPr>
              <a:xfrm>
                <a:off x="7498773"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77ACD00B-4A79-0C4A-8AF9-7E91B109EDDE}"/>
                  </a:ext>
                </a:extLst>
              </p:cNvPr>
              <p:cNvSpPr/>
              <p:nvPr/>
            </p:nvSpPr>
            <p:spPr>
              <a:xfrm>
                <a:off x="7590075"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6FD45372-9E3B-6B4A-B98C-98C6156653B9}"/>
                  </a:ext>
                </a:extLst>
              </p:cNvPr>
              <p:cNvSpPr/>
              <p:nvPr/>
            </p:nvSpPr>
            <p:spPr>
              <a:xfrm>
                <a:off x="7681377"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4C5F45F-11B6-1F48-B35B-D6AA9D486E75}"/>
                  </a:ext>
                </a:extLst>
              </p:cNvPr>
              <p:cNvSpPr/>
              <p:nvPr/>
            </p:nvSpPr>
            <p:spPr>
              <a:xfrm>
                <a:off x="7772679"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E8F68056-6CE6-874A-95DD-C182C7B5DF99}"/>
                  </a:ext>
                </a:extLst>
              </p:cNvPr>
              <p:cNvSpPr/>
              <p:nvPr/>
            </p:nvSpPr>
            <p:spPr>
              <a:xfrm>
                <a:off x="7863981"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9E8DC70F-F3C6-1A4B-AF07-BFEACF09EFBA}"/>
                  </a:ext>
                </a:extLst>
              </p:cNvPr>
              <p:cNvSpPr/>
              <p:nvPr/>
            </p:nvSpPr>
            <p:spPr>
              <a:xfrm>
                <a:off x="7955280" y="5494435"/>
                <a:ext cx="182880" cy="18288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 name="Group 39">
              <a:extLst>
                <a:ext uri="{FF2B5EF4-FFF2-40B4-BE49-F238E27FC236}">
                  <a16:creationId xmlns:a16="http://schemas.microsoft.com/office/drawing/2014/main" id="{4B487F05-CF65-6049-AB8D-D9675E439209}"/>
                </a:ext>
              </a:extLst>
            </p:cNvPr>
            <p:cNvGrpSpPr/>
            <p:nvPr/>
          </p:nvGrpSpPr>
          <p:grpSpPr>
            <a:xfrm>
              <a:off x="5414862" y="5247075"/>
              <a:ext cx="1204378" cy="182880"/>
              <a:chOff x="5414862" y="5262391"/>
              <a:chExt cx="1204378" cy="193529"/>
            </a:xfrm>
            <a:grpFill/>
          </p:grpSpPr>
          <p:sp>
            <p:nvSpPr>
              <p:cNvPr id="41" name="Rectangle 40">
                <a:extLst>
                  <a:ext uri="{FF2B5EF4-FFF2-40B4-BE49-F238E27FC236}">
                    <a16:creationId xmlns:a16="http://schemas.microsoft.com/office/drawing/2014/main" id="{D7B57ACF-8546-4D48-99AC-E1B3908E0205}"/>
                  </a:ext>
                </a:extLst>
              </p:cNvPr>
              <p:cNvSpPr/>
              <p:nvPr/>
            </p:nvSpPr>
            <p:spPr>
              <a:xfrm>
                <a:off x="5715956"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4FBD467C-7D1F-1448-AA00-0A70736B2BA2}"/>
                  </a:ext>
                </a:extLst>
              </p:cNvPr>
              <p:cNvSpPr/>
              <p:nvPr/>
            </p:nvSpPr>
            <p:spPr>
              <a:xfrm>
                <a:off x="6017051"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A3DDF0CB-05D8-A74F-BADB-15A626F56B18}"/>
                  </a:ext>
                </a:extLst>
              </p:cNvPr>
              <p:cNvSpPr/>
              <p:nvPr/>
            </p:nvSpPr>
            <p:spPr>
              <a:xfrm>
                <a:off x="5414862" y="5262391"/>
                <a:ext cx="602189" cy="19352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54" name="Group 53">
            <a:extLst>
              <a:ext uri="{FF2B5EF4-FFF2-40B4-BE49-F238E27FC236}">
                <a16:creationId xmlns:a16="http://schemas.microsoft.com/office/drawing/2014/main" id="{15770986-3612-054A-A191-1EEF14ED624C}"/>
              </a:ext>
            </a:extLst>
          </p:cNvPr>
          <p:cNvGrpSpPr/>
          <p:nvPr/>
        </p:nvGrpSpPr>
        <p:grpSpPr>
          <a:xfrm>
            <a:off x="1504014" y="3402409"/>
            <a:ext cx="6638480" cy="504172"/>
            <a:chOff x="5534228" y="4225181"/>
            <a:chExt cx="4548347" cy="618694"/>
          </a:xfrm>
        </p:grpSpPr>
        <p:sp>
          <p:nvSpPr>
            <p:cNvPr id="55" name="TextBox 54">
              <a:extLst>
                <a:ext uri="{FF2B5EF4-FFF2-40B4-BE49-F238E27FC236}">
                  <a16:creationId xmlns:a16="http://schemas.microsoft.com/office/drawing/2014/main" id="{ACA889D9-E22D-594B-BC25-FE083EDDBCBE}"/>
                </a:ext>
              </a:extLst>
            </p:cNvPr>
            <p:cNvSpPr txBox="1"/>
            <p:nvPr/>
          </p:nvSpPr>
          <p:spPr>
            <a:xfrm>
              <a:off x="8103191" y="4225181"/>
              <a:ext cx="1979384" cy="608531"/>
            </a:xfrm>
            <a:prstGeom prst="rect">
              <a:avLst/>
            </a:prstGeom>
            <a:solidFill>
              <a:schemeClr val="bg1">
                <a:lumMod val="75000"/>
                <a:lumOff val="25000"/>
              </a:schemeClr>
            </a:solidFill>
            <a:effectLst>
              <a:softEdge rad="63500"/>
            </a:effectLst>
          </p:spPr>
          <p:txBody>
            <a:bodyPr wrap="square" lIns="121915" tIns="60958" rIns="121915" bIns="60958" rtlCol="0" anchor="ctr">
              <a:noAutofit/>
            </a:bodyPr>
            <a:lstStyle/>
            <a:p>
              <a:pPr algn="ctr" defTabSz="1219286">
                <a:lnSpc>
                  <a:spcPct val="90000"/>
                </a:lnSpc>
              </a:pPr>
              <a:r>
                <a:rPr lang="en-US" sz="2267" err="1">
                  <a:solidFill>
                    <a:srgbClr val="76B900"/>
                  </a:solidFill>
                  <a:latin typeface="Myriad Pro" charset="0"/>
                  <a:ea typeface="Myriad Pro" charset="0"/>
                  <a:cs typeface="Myriad Pro" charset="0"/>
                </a:rPr>
                <a:t>nvc</a:t>
              </a:r>
              <a:r>
                <a:rPr lang="en-US" sz="2267">
                  <a:solidFill>
                    <a:srgbClr val="76B900"/>
                  </a:solidFill>
                  <a:latin typeface="Myriad Pro" charset="0"/>
                  <a:ea typeface="Myriad Pro" charset="0"/>
                  <a:cs typeface="Myriad Pro" charset="0"/>
                </a:rPr>
                <a:t>++ -</a:t>
              </a:r>
              <a:r>
                <a:rPr lang="en-US" sz="2267" err="1">
                  <a:solidFill>
                    <a:srgbClr val="76B900"/>
                  </a:solidFill>
                  <a:latin typeface="Myriad Pro" charset="0"/>
                  <a:ea typeface="Myriad Pro" charset="0"/>
                  <a:cs typeface="Myriad Pro" charset="0"/>
                </a:rPr>
                <a:t>stdpar</a:t>
              </a:r>
              <a:r>
                <a:rPr lang="en-US" sz="2267">
                  <a:solidFill>
                    <a:srgbClr val="76B900"/>
                  </a:solidFill>
                  <a:latin typeface="Myriad Pro" charset="0"/>
                  <a:ea typeface="Myriad Pro" charset="0"/>
                  <a:cs typeface="Myriad Pro" charset="0"/>
                </a:rPr>
                <a:t>=</a:t>
              </a:r>
              <a:r>
                <a:rPr lang="en-US" sz="2267" err="1">
                  <a:solidFill>
                    <a:srgbClr val="76B900"/>
                  </a:solidFill>
                  <a:latin typeface="Myriad Pro" charset="0"/>
                  <a:ea typeface="Myriad Pro" charset="0"/>
                  <a:cs typeface="Myriad Pro" charset="0"/>
                </a:rPr>
                <a:t>gpu</a:t>
              </a:r>
              <a:endParaRPr lang="en-US" sz="2267">
                <a:solidFill>
                  <a:srgbClr val="76B900"/>
                </a:solidFill>
                <a:latin typeface="Myriad Pro" charset="0"/>
                <a:ea typeface="Myriad Pro" charset="0"/>
                <a:cs typeface="Myriad Pro" charset="0"/>
              </a:endParaRPr>
            </a:p>
          </p:txBody>
        </p:sp>
        <p:sp>
          <p:nvSpPr>
            <p:cNvPr id="56" name="TextBox 55">
              <a:extLst>
                <a:ext uri="{FF2B5EF4-FFF2-40B4-BE49-F238E27FC236}">
                  <a16:creationId xmlns:a16="http://schemas.microsoft.com/office/drawing/2014/main" id="{15BC3018-5E70-654A-9C31-CB88645E7B0F}"/>
                </a:ext>
              </a:extLst>
            </p:cNvPr>
            <p:cNvSpPr txBox="1"/>
            <p:nvPr/>
          </p:nvSpPr>
          <p:spPr>
            <a:xfrm>
              <a:off x="5534228" y="4235345"/>
              <a:ext cx="2459167" cy="608530"/>
            </a:xfrm>
            <a:prstGeom prst="rect">
              <a:avLst/>
            </a:prstGeom>
            <a:solidFill>
              <a:schemeClr val="bg1">
                <a:lumMod val="75000"/>
                <a:lumOff val="25000"/>
              </a:schemeClr>
            </a:solidFill>
            <a:effectLst>
              <a:softEdge rad="63500"/>
            </a:effectLst>
          </p:spPr>
          <p:txBody>
            <a:bodyPr wrap="square" lIns="121915" tIns="60958" rIns="121915" bIns="60958" rtlCol="0" anchor="ctr">
              <a:noAutofit/>
            </a:bodyPr>
            <a:lstStyle/>
            <a:p>
              <a:pPr algn="ctr" defTabSz="1219286">
                <a:lnSpc>
                  <a:spcPct val="90000"/>
                </a:lnSpc>
              </a:pPr>
              <a:r>
                <a:rPr lang="en-US" sz="2267" err="1">
                  <a:solidFill>
                    <a:srgbClr val="009CE0"/>
                  </a:solidFill>
                  <a:latin typeface="Myriad Pro" charset="0"/>
                  <a:ea typeface="Myriad Pro" charset="0"/>
                  <a:cs typeface="Myriad Pro" charset="0"/>
                </a:rPr>
                <a:t>nvc</a:t>
              </a:r>
              <a:r>
                <a:rPr lang="en-US" sz="2267">
                  <a:solidFill>
                    <a:srgbClr val="009CE0"/>
                  </a:solidFill>
                  <a:latin typeface="Myriad Pro" charset="0"/>
                  <a:ea typeface="Myriad Pro" charset="0"/>
                  <a:cs typeface="Myriad Pro" charset="0"/>
                </a:rPr>
                <a:t>++ -</a:t>
              </a:r>
              <a:r>
                <a:rPr lang="en-US" sz="2267" err="1">
                  <a:solidFill>
                    <a:srgbClr val="009CE0"/>
                  </a:solidFill>
                  <a:latin typeface="Myriad Pro" charset="0"/>
                  <a:ea typeface="Myriad Pro" charset="0"/>
                  <a:cs typeface="Myriad Pro" charset="0"/>
                </a:rPr>
                <a:t>stdpar</a:t>
              </a:r>
              <a:r>
                <a:rPr lang="en-US" sz="2267">
                  <a:solidFill>
                    <a:srgbClr val="009CE0"/>
                  </a:solidFill>
                  <a:latin typeface="Myriad Pro" charset="0"/>
                  <a:ea typeface="Myriad Pro" charset="0"/>
                  <a:cs typeface="Myriad Pro" charset="0"/>
                </a:rPr>
                <a:t>=multicore</a:t>
              </a:r>
            </a:p>
          </p:txBody>
        </p:sp>
      </p:grpSp>
      <p:grpSp>
        <p:nvGrpSpPr>
          <p:cNvPr id="57" name="Group 56">
            <a:extLst>
              <a:ext uri="{FF2B5EF4-FFF2-40B4-BE49-F238E27FC236}">
                <a16:creationId xmlns:a16="http://schemas.microsoft.com/office/drawing/2014/main" id="{488024C4-4D66-4D42-8A15-4330CB231FD6}"/>
              </a:ext>
            </a:extLst>
          </p:cNvPr>
          <p:cNvGrpSpPr>
            <a:grpSpLocks noChangeAspect="1"/>
          </p:cNvGrpSpPr>
          <p:nvPr/>
        </p:nvGrpSpPr>
        <p:grpSpPr>
          <a:xfrm>
            <a:off x="7222406" y="4510901"/>
            <a:ext cx="1079168" cy="1079168"/>
            <a:chOff x="1462432" y="2056791"/>
            <a:chExt cx="649608" cy="649608"/>
          </a:xfrm>
        </p:grpSpPr>
        <p:grpSp>
          <p:nvGrpSpPr>
            <p:cNvPr id="58" name="Group 57">
              <a:extLst>
                <a:ext uri="{FF2B5EF4-FFF2-40B4-BE49-F238E27FC236}">
                  <a16:creationId xmlns:a16="http://schemas.microsoft.com/office/drawing/2014/main" id="{47EC2C54-7B74-A648-B47D-7F40191F8E09}"/>
                </a:ext>
              </a:extLst>
            </p:cNvPr>
            <p:cNvGrpSpPr/>
            <p:nvPr/>
          </p:nvGrpSpPr>
          <p:grpSpPr>
            <a:xfrm>
              <a:off x="1462432" y="2056791"/>
              <a:ext cx="649608" cy="649608"/>
              <a:chOff x="1462432" y="2056791"/>
              <a:chExt cx="649608" cy="649608"/>
            </a:xfrm>
          </p:grpSpPr>
          <p:sp>
            <p:nvSpPr>
              <p:cNvPr id="113" name="Rectangle 112">
                <a:extLst>
                  <a:ext uri="{FF2B5EF4-FFF2-40B4-BE49-F238E27FC236}">
                    <a16:creationId xmlns:a16="http://schemas.microsoft.com/office/drawing/2014/main" id="{3FCD4CF1-EFF2-AD45-AF31-91F6506B884C}"/>
                  </a:ext>
                </a:extLst>
              </p:cNvPr>
              <p:cNvSpPr/>
              <p:nvPr/>
            </p:nvSpPr>
            <p:spPr>
              <a:xfrm>
                <a:off x="1467196" y="2061555"/>
                <a:ext cx="640080" cy="640080"/>
              </a:xfrm>
              <a:prstGeom prst="rect">
                <a:avLst/>
              </a:prstGeom>
              <a:noFill/>
              <a:ln w="31750">
                <a:solidFill>
                  <a:srgbClr val="76B90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33" b="1">
                  <a:solidFill>
                    <a:srgbClr val="76B900"/>
                  </a:solidFill>
                  <a:latin typeface="Calibri" panose="020F0502020204030204" pitchFamily="34" charset="0"/>
                  <a:cs typeface="Calibri" panose="020F0502020204030204" pitchFamily="34" charset="0"/>
                </a:endParaRPr>
              </a:p>
            </p:txBody>
          </p:sp>
          <p:sp>
            <p:nvSpPr>
              <p:cNvPr id="114" name="Rectangle 113">
                <a:extLst>
                  <a:ext uri="{FF2B5EF4-FFF2-40B4-BE49-F238E27FC236}">
                    <a16:creationId xmlns:a16="http://schemas.microsoft.com/office/drawing/2014/main" id="{9B791D3E-E6E1-CB46-8237-8F59EC1E51DA}"/>
                  </a:ext>
                </a:extLst>
              </p:cNvPr>
              <p:cNvSpPr/>
              <p:nvPr/>
            </p:nvSpPr>
            <p:spPr>
              <a:xfrm>
                <a:off x="2066321" y="2290155"/>
                <a:ext cx="45719" cy="182880"/>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5" name="Rectangle 114">
                <a:extLst>
                  <a:ext uri="{FF2B5EF4-FFF2-40B4-BE49-F238E27FC236}">
                    <a16:creationId xmlns:a16="http://schemas.microsoft.com/office/drawing/2014/main" id="{F3D373BE-FA2A-E243-9C42-070E1532A5F0}"/>
                  </a:ext>
                </a:extLst>
              </p:cNvPr>
              <p:cNvSpPr/>
              <p:nvPr/>
            </p:nvSpPr>
            <p:spPr>
              <a:xfrm>
                <a:off x="1462432" y="2290155"/>
                <a:ext cx="45719" cy="182880"/>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6" name="Rectangle 115">
                <a:extLst>
                  <a:ext uri="{FF2B5EF4-FFF2-40B4-BE49-F238E27FC236}">
                    <a16:creationId xmlns:a16="http://schemas.microsoft.com/office/drawing/2014/main" id="{953F2B6E-E5B5-2848-8BB7-4FEC5DB8C3AE}"/>
                  </a:ext>
                </a:extLst>
              </p:cNvPr>
              <p:cNvSpPr/>
              <p:nvPr/>
            </p:nvSpPr>
            <p:spPr>
              <a:xfrm>
                <a:off x="1695796" y="2660680"/>
                <a:ext cx="182880" cy="45719"/>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sp>
            <p:nvSpPr>
              <p:cNvPr id="117" name="Rectangle 116">
                <a:extLst>
                  <a:ext uri="{FF2B5EF4-FFF2-40B4-BE49-F238E27FC236}">
                    <a16:creationId xmlns:a16="http://schemas.microsoft.com/office/drawing/2014/main" id="{C9E63A42-BB44-D247-A141-A6BF90A9A717}"/>
                  </a:ext>
                </a:extLst>
              </p:cNvPr>
              <p:cNvSpPr/>
              <p:nvPr/>
            </p:nvSpPr>
            <p:spPr>
              <a:xfrm>
                <a:off x="1695796" y="2056791"/>
                <a:ext cx="182880" cy="45719"/>
              </a:xfrm>
              <a:prstGeom prst="rect">
                <a:avLst/>
              </a:prstGeom>
              <a:solidFill>
                <a:srgbClr val="76B80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67">
                  <a:latin typeface="Calibri" panose="020F0502020204030204" pitchFamily="34" charset="0"/>
                  <a:cs typeface="Calibri" panose="020F0502020204030204" pitchFamily="34" charset="0"/>
                </a:endParaRPr>
              </a:p>
            </p:txBody>
          </p:sp>
        </p:grpSp>
        <p:grpSp>
          <p:nvGrpSpPr>
            <p:cNvPr id="59" name="Group 58">
              <a:extLst>
                <a:ext uri="{FF2B5EF4-FFF2-40B4-BE49-F238E27FC236}">
                  <a16:creationId xmlns:a16="http://schemas.microsoft.com/office/drawing/2014/main" id="{FF97E554-C553-6B4A-8A50-13967DC67BF9}"/>
                </a:ext>
              </a:extLst>
            </p:cNvPr>
            <p:cNvGrpSpPr/>
            <p:nvPr/>
          </p:nvGrpSpPr>
          <p:grpSpPr>
            <a:xfrm>
              <a:off x="1544348" y="2144791"/>
              <a:ext cx="485775" cy="473608"/>
              <a:chOff x="2246341" y="2107578"/>
              <a:chExt cx="485775" cy="473608"/>
            </a:xfrm>
            <a:solidFill>
              <a:srgbClr val="76B900">
                <a:alpha val="60000"/>
              </a:srgbClr>
            </a:solidFill>
          </p:grpSpPr>
          <p:grpSp>
            <p:nvGrpSpPr>
              <p:cNvPr id="61" name="Group 60">
                <a:extLst>
                  <a:ext uri="{FF2B5EF4-FFF2-40B4-BE49-F238E27FC236}">
                    <a16:creationId xmlns:a16="http://schemas.microsoft.com/office/drawing/2014/main" id="{FFF8753F-7277-4B4C-9736-06B079553F59}"/>
                  </a:ext>
                </a:extLst>
              </p:cNvPr>
              <p:cNvGrpSpPr/>
              <p:nvPr/>
            </p:nvGrpSpPr>
            <p:grpSpPr>
              <a:xfrm>
                <a:off x="2246341" y="2107578"/>
                <a:ext cx="485775" cy="45720"/>
                <a:chOff x="2246341" y="2107578"/>
                <a:chExt cx="485775" cy="45720"/>
              </a:xfrm>
              <a:grpFill/>
            </p:grpSpPr>
            <p:sp>
              <p:nvSpPr>
                <p:cNvPr id="105" name="Rectangle 104">
                  <a:extLst>
                    <a:ext uri="{FF2B5EF4-FFF2-40B4-BE49-F238E27FC236}">
                      <a16:creationId xmlns:a16="http://schemas.microsoft.com/office/drawing/2014/main" id="{55ADBD46-0FAB-5B42-BE7F-1E0B74969393}"/>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6" name="Rectangle 105">
                  <a:extLst>
                    <a:ext uri="{FF2B5EF4-FFF2-40B4-BE49-F238E27FC236}">
                      <a16:creationId xmlns:a16="http://schemas.microsoft.com/office/drawing/2014/main" id="{CB034EC4-0658-D44B-9FB9-443565D95BD1}"/>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7" name="Rectangle 106">
                  <a:extLst>
                    <a:ext uri="{FF2B5EF4-FFF2-40B4-BE49-F238E27FC236}">
                      <a16:creationId xmlns:a16="http://schemas.microsoft.com/office/drawing/2014/main" id="{C20BDEA4-855E-EC4E-BE47-C8A768DCA92A}"/>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8" name="Rectangle 107">
                  <a:extLst>
                    <a:ext uri="{FF2B5EF4-FFF2-40B4-BE49-F238E27FC236}">
                      <a16:creationId xmlns:a16="http://schemas.microsoft.com/office/drawing/2014/main" id="{E439E064-45E0-624A-BB0D-4EA3DF8B384C}"/>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9" name="Rectangle 108">
                  <a:extLst>
                    <a:ext uri="{FF2B5EF4-FFF2-40B4-BE49-F238E27FC236}">
                      <a16:creationId xmlns:a16="http://schemas.microsoft.com/office/drawing/2014/main" id="{00D974D8-D2E6-2542-86B9-58C6986A7E08}"/>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0" name="Rectangle 109">
                  <a:extLst>
                    <a:ext uri="{FF2B5EF4-FFF2-40B4-BE49-F238E27FC236}">
                      <a16:creationId xmlns:a16="http://schemas.microsoft.com/office/drawing/2014/main" id="{DA811C42-CFEA-5044-8664-283EE2710F26}"/>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1" name="Rectangle 110">
                  <a:extLst>
                    <a:ext uri="{FF2B5EF4-FFF2-40B4-BE49-F238E27FC236}">
                      <a16:creationId xmlns:a16="http://schemas.microsoft.com/office/drawing/2014/main" id="{477D6B4D-9477-914C-9163-CFFF2A52E344}"/>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12" name="Rectangle 111">
                  <a:extLst>
                    <a:ext uri="{FF2B5EF4-FFF2-40B4-BE49-F238E27FC236}">
                      <a16:creationId xmlns:a16="http://schemas.microsoft.com/office/drawing/2014/main" id="{A70EBBEE-1EEB-7D41-95DC-1A5A8A825D8D}"/>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nvGrpSpPr>
              <p:cNvPr id="62" name="Group 61">
                <a:extLst>
                  <a:ext uri="{FF2B5EF4-FFF2-40B4-BE49-F238E27FC236}">
                    <a16:creationId xmlns:a16="http://schemas.microsoft.com/office/drawing/2014/main" id="{88352A0B-A665-EA4D-A8C7-D0FC5E02B082}"/>
                  </a:ext>
                </a:extLst>
              </p:cNvPr>
              <p:cNvGrpSpPr/>
              <p:nvPr/>
            </p:nvGrpSpPr>
            <p:grpSpPr>
              <a:xfrm>
                <a:off x="2246341" y="2168705"/>
                <a:ext cx="485775" cy="45720"/>
                <a:chOff x="2246341" y="2107578"/>
                <a:chExt cx="485775" cy="45720"/>
              </a:xfrm>
              <a:grpFill/>
            </p:grpSpPr>
            <p:sp>
              <p:nvSpPr>
                <p:cNvPr id="97" name="Rectangle 96">
                  <a:extLst>
                    <a:ext uri="{FF2B5EF4-FFF2-40B4-BE49-F238E27FC236}">
                      <a16:creationId xmlns:a16="http://schemas.microsoft.com/office/drawing/2014/main" id="{287DF8E6-82BF-F348-B80D-59874BFC7C9E}"/>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8" name="Rectangle 97">
                  <a:extLst>
                    <a:ext uri="{FF2B5EF4-FFF2-40B4-BE49-F238E27FC236}">
                      <a16:creationId xmlns:a16="http://schemas.microsoft.com/office/drawing/2014/main" id="{0E4D5EC5-7A9E-FB43-A2A9-3F02B58594C3}"/>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9" name="Rectangle 98">
                  <a:extLst>
                    <a:ext uri="{FF2B5EF4-FFF2-40B4-BE49-F238E27FC236}">
                      <a16:creationId xmlns:a16="http://schemas.microsoft.com/office/drawing/2014/main" id="{5AB3817E-0128-2A4B-8D47-F48EA94C4D29}"/>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0" name="Rectangle 99">
                  <a:extLst>
                    <a:ext uri="{FF2B5EF4-FFF2-40B4-BE49-F238E27FC236}">
                      <a16:creationId xmlns:a16="http://schemas.microsoft.com/office/drawing/2014/main" id="{9955F810-3EBA-424D-8322-6458A996F126}"/>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1" name="Rectangle 100">
                  <a:extLst>
                    <a:ext uri="{FF2B5EF4-FFF2-40B4-BE49-F238E27FC236}">
                      <a16:creationId xmlns:a16="http://schemas.microsoft.com/office/drawing/2014/main" id="{752F626F-EB0B-D947-9CA5-009FCF2F2E33}"/>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2" name="Rectangle 101">
                  <a:extLst>
                    <a:ext uri="{FF2B5EF4-FFF2-40B4-BE49-F238E27FC236}">
                      <a16:creationId xmlns:a16="http://schemas.microsoft.com/office/drawing/2014/main" id="{C2F0B9EC-A1B3-2346-BC1D-52D8C9D983B8}"/>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3" name="Rectangle 102">
                  <a:extLst>
                    <a:ext uri="{FF2B5EF4-FFF2-40B4-BE49-F238E27FC236}">
                      <a16:creationId xmlns:a16="http://schemas.microsoft.com/office/drawing/2014/main" id="{1C3606C2-AE10-3048-8C6A-748B8B3CAC81}"/>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104" name="Rectangle 103">
                  <a:extLst>
                    <a:ext uri="{FF2B5EF4-FFF2-40B4-BE49-F238E27FC236}">
                      <a16:creationId xmlns:a16="http://schemas.microsoft.com/office/drawing/2014/main" id="{3BD9FAA2-A661-AF46-B999-1C44E06B092A}"/>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sp>
            <p:nvSpPr>
              <p:cNvPr id="63" name="Rectangle 62">
                <a:extLst>
                  <a:ext uri="{FF2B5EF4-FFF2-40B4-BE49-F238E27FC236}">
                    <a16:creationId xmlns:a16="http://schemas.microsoft.com/office/drawing/2014/main" id="{278988A0-B743-5341-819B-D0C6DC190306}"/>
                  </a:ext>
                </a:extLst>
              </p:cNvPr>
              <p:cNvSpPr/>
              <p:nvPr/>
            </p:nvSpPr>
            <p:spPr>
              <a:xfrm>
                <a:off x="2246341"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4" name="Rectangle 63">
                <a:extLst>
                  <a:ext uri="{FF2B5EF4-FFF2-40B4-BE49-F238E27FC236}">
                    <a16:creationId xmlns:a16="http://schemas.microsoft.com/office/drawing/2014/main" id="{39B54C6A-ED23-2242-979C-686462C33636}"/>
                  </a:ext>
                </a:extLst>
              </p:cNvPr>
              <p:cNvSpPr/>
              <p:nvPr/>
            </p:nvSpPr>
            <p:spPr>
              <a:xfrm>
                <a:off x="2309206"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5" name="Rectangle 64">
                <a:extLst>
                  <a:ext uri="{FF2B5EF4-FFF2-40B4-BE49-F238E27FC236}">
                    <a16:creationId xmlns:a16="http://schemas.microsoft.com/office/drawing/2014/main" id="{5C3972CE-270B-0643-86B9-882FC02020DE}"/>
                  </a:ext>
                </a:extLst>
              </p:cNvPr>
              <p:cNvSpPr/>
              <p:nvPr/>
            </p:nvSpPr>
            <p:spPr>
              <a:xfrm>
                <a:off x="2623531"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6" name="Rectangle 65">
                <a:extLst>
                  <a:ext uri="{FF2B5EF4-FFF2-40B4-BE49-F238E27FC236}">
                    <a16:creationId xmlns:a16="http://schemas.microsoft.com/office/drawing/2014/main" id="{7D8044DE-2838-804C-A7DA-547B7FDB0C89}"/>
                  </a:ext>
                </a:extLst>
              </p:cNvPr>
              <p:cNvSpPr/>
              <p:nvPr/>
            </p:nvSpPr>
            <p:spPr>
              <a:xfrm>
                <a:off x="2686396" y="2229832"/>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7" name="Rectangle 66">
                <a:extLst>
                  <a:ext uri="{FF2B5EF4-FFF2-40B4-BE49-F238E27FC236}">
                    <a16:creationId xmlns:a16="http://schemas.microsoft.com/office/drawing/2014/main" id="{99F165C1-6B7B-A94A-BA71-673B3E88E17C}"/>
                  </a:ext>
                </a:extLst>
              </p:cNvPr>
              <p:cNvSpPr/>
              <p:nvPr/>
            </p:nvSpPr>
            <p:spPr>
              <a:xfrm>
                <a:off x="2246341"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8" name="Rectangle 67">
                <a:extLst>
                  <a:ext uri="{FF2B5EF4-FFF2-40B4-BE49-F238E27FC236}">
                    <a16:creationId xmlns:a16="http://schemas.microsoft.com/office/drawing/2014/main" id="{DEC2065D-D1D4-D044-AB0C-D579D1338F7A}"/>
                  </a:ext>
                </a:extLst>
              </p:cNvPr>
              <p:cNvSpPr/>
              <p:nvPr/>
            </p:nvSpPr>
            <p:spPr>
              <a:xfrm>
                <a:off x="2309206"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69" name="Rectangle 68">
                <a:extLst>
                  <a:ext uri="{FF2B5EF4-FFF2-40B4-BE49-F238E27FC236}">
                    <a16:creationId xmlns:a16="http://schemas.microsoft.com/office/drawing/2014/main" id="{23CE011D-041E-1A49-BA25-EDF353FFA815}"/>
                  </a:ext>
                </a:extLst>
              </p:cNvPr>
              <p:cNvSpPr/>
              <p:nvPr/>
            </p:nvSpPr>
            <p:spPr>
              <a:xfrm>
                <a:off x="2623531"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0" name="Rectangle 69">
                <a:extLst>
                  <a:ext uri="{FF2B5EF4-FFF2-40B4-BE49-F238E27FC236}">
                    <a16:creationId xmlns:a16="http://schemas.microsoft.com/office/drawing/2014/main" id="{4592FEFD-A5CD-CE48-A1CE-73A4DC7AD0A8}"/>
                  </a:ext>
                </a:extLst>
              </p:cNvPr>
              <p:cNvSpPr/>
              <p:nvPr/>
            </p:nvSpPr>
            <p:spPr>
              <a:xfrm>
                <a:off x="2686396" y="2290959"/>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1" name="Rectangle 70">
                <a:extLst>
                  <a:ext uri="{FF2B5EF4-FFF2-40B4-BE49-F238E27FC236}">
                    <a16:creationId xmlns:a16="http://schemas.microsoft.com/office/drawing/2014/main" id="{B0908449-5AEC-6D41-A5B2-EB9C7984F7D3}"/>
                  </a:ext>
                </a:extLst>
              </p:cNvPr>
              <p:cNvSpPr/>
              <p:nvPr/>
            </p:nvSpPr>
            <p:spPr>
              <a:xfrm>
                <a:off x="2246341"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2" name="Rectangle 71">
                <a:extLst>
                  <a:ext uri="{FF2B5EF4-FFF2-40B4-BE49-F238E27FC236}">
                    <a16:creationId xmlns:a16="http://schemas.microsoft.com/office/drawing/2014/main" id="{F71AC92A-1A04-9F4F-B8E3-4E2994EF98F9}"/>
                  </a:ext>
                </a:extLst>
              </p:cNvPr>
              <p:cNvSpPr/>
              <p:nvPr/>
            </p:nvSpPr>
            <p:spPr>
              <a:xfrm>
                <a:off x="2309206"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3" name="Rectangle 72">
                <a:extLst>
                  <a:ext uri="{FF2B5EF4-FFF2-40B4-BE49-F238E27FC236}">
                    <a16:creationId xmlns:a16="http://schemas.microsoft.com/office/drawing/2014/main" id="{073608BE-6AFC-664A-932A-62093A7E1A20}"/>
                  </a:ext>
                </a:extLst>
              </p:cNvPr>
              <p:cNvSpPr/>
              <p:nvPr/>
            </p:nvSpPr>
            <p:spPr>
              <a:xfrm>
                <a:off x="2623531"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4" name="Rectangle 73">
                <a:extLst>
                  <a:ext uri="{FF2B5EF4-FFF2-40B4-BE49-F238E27FC236}">
                    <a16:creationId xmlns:a16="http://schemas.microsoft.com/office/drawing/2014/main" id="{0A0B2DF7-701C-5349-A01F-891E23838659}"/>
                  </a:ext>
                </a:extLst>
              </p:cNvPr>
              <p:cNvSpPr/>
              <p:nvPr/>
            </p:nvSpPr>
            <p:spPr>
              <a:xfrm>
                <a:off x="2686396" y="2352086"/>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5" name="Rectangle 74">
                <a:extLst>
                  <a:ext uri="{FF2B5EF4-FFF2-40B4-BE49-F238E27FC236}">
                    <a16:creationId xmlns:a16="http://schemas.microsoft.com/office/drawing/2014/main" id="{EE02775F-411D-1244-BAD8-0127C6E4E3FC}"/>
                  </a:ext>
                </a:extLst>
              </p:cNvPr>
              <p:cNvSpPr/>
              <p:nvPr/>
            </p:nvSpPr>
            <p:spPr>
              <a:xfrm>
                <a:off x="2246341"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6" name="Rectangle 75">
                <a:extLst>
                  <a:ext uri="{FF2B5EF4-FFF2-40B4-BE49-F238E27FC236}">
                    <a16:creationId xmlns:a16="http://schemas.microsoft.com/office/drawing/2014/main" id="{1E559F90-5BF3-A845-9DE1-4EFECF0C01E3}"/>
                  </a:ext>
                </a:extLst>
              </p:cNvPr>
              <p:cNvSpPr/>
              <p:nvPr/>
            </p:nvSpPr>
            <p:spPr>
              <a:xfrm>
                <a:off x="2309206"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7" name="Rectangle 76">
                <a:extLst>
                  <a:ext uri="{FF2B5EF4-FFF2-40B4-BE49-F238E27FC236}">
                    <a16:creationId xmlns:a16="http://schemas.microsoft.com/office/drawing/2014/main" id="{1CB48608-0C3D-964D-A8BC-D242846FEA2A}"/>
                  </a:ext>
                </a:extLst>
              </p:cNvPr>
              <p:cNvSpPr/>
              <p:nvPr/>
            </p:nvSpPr>
            <p:spPr>
              <a:xfrm>
                <a:off x="2623531"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78" name="Rectangle 77">
                <a:extLst>
                  <a:ext uri="{FF2B5EF4-FFF2-40B4-BE49-F238E27FC236}">
                    <a16:creationId xmlns:a16="http://schemas.microsoft.com/office/drawing/2014/main" id="{68111F6A-A09B-9B4C-B55F-E7A31B19AF44}"/>
                  </a:ext>
                </a:extLst>
              </p:cNvPr>
              <p:cNvSpPr/>
              <p:nvPr/>
            </p:nvSpPr>
            <p:spPr>
              <a:xfrm>
                <a:off x="2686396" y="2413213"/>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nvGrpSpPr>
              <p:cNvPr id="79" name="Group 78">
                <a:extLst>
                  <a:ext uri="{FF2B5EF4-FFF2-40B4-BE49-F238E27FC236}">
                    <a16:creationId xmlns:a16="http://schemas.microsoft.com/office/drawing/2014/main" id="{245AEFF7-FA35-EA47-B970-20745BC35BFA}"/>
                  </a:ext>
                </a:extLst>
              </p:cNvPr>
              <p:cNvGrpSpPr/>
              <p:nvPr/>
            </p:nvGrpSpPr>
            <p:grpSpPr>
              <a:xfrm>
                <a:off x="2246341" y="2474340"/>
                <a:ext cx="485775" cy="45720"/>
                <a:chOff x="2246341" y="2107578"/>
                <a:chExt cx="485775" cy="45720"/>
              </a:xfrm>
              <a:grpFill/>
            </p:grpSpPr>
            <p:sp>
              <p:nvSpPr>
                <p:cNvPr id="89" name="Rectangle 88">
                  <a:extLst>
                    <a:ext uri="{FF2B5EF4-FFF2-40B4-BE49-F238E27FC236}">
                      <a16:creationId xmlns:a16="http://schemas.microsoft.com/office/drawing/2014/main" id="{34B9C677-80DB-0848-A9A9-7EF6C22B7602}"/>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0" name="Rectangle 89">
                  <a:extLst>
                    <a:ext uri="{FF2B5EF4-FFF2-40B4-BE49-F238E27FC236}">
                      <a16:creationId xmlns:a16="http://schemas.microsoft.com/office/drawing/2014/main" id="{E96B029A-5020-FC40-874A-DA3FB1779A47}"/>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1" name="Rectangle 90">
                  <a:extLst>
                    <a:ext uri="{FF2B5EF4-FFF2-40B4-BE49-F238E27FC236}">
                      <a16:creationId xmlns:a16="http://schemas.microsoft.com/office/drawing/2014/main" id="{B5B5745A-1F8C-A74E-900C-18D2C00981E1}"/>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2" name="Rectangle 91">
                  <a:extLst>
                    <a:ext uri="{FF2B5EF4-FFF2-40B4-BE49-F238E27FC236}">
                      <a16:creationId xmlns:a16="http://schemas.microsoft.com/office/drawing/2014/main" id="{03063ACB-9D97-4C41-BE59-CB57C28939EB}"/>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3" name="Rectangle 92">
                  <a:extLst>
                    <a:ext uri="{FF2B5EF4-FFF2-40B4-BE49-F238E27FC236}">
                      <a16:creationId xmlns:a16="http://schemas.microsoft.com/office/drawing/2014/main" id="{43A00CCA-9BCE-E24E-816A-21DBED3CFEE7}"/>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4" name="Rectangle 93">
                  <a:extLst>
                    <a:ext uri="{FF2B5EF4-FFF2-40B4-BE49-F238E27FC236}">
                      <a16:creationId xmlns:a16="http://schemas.microsoft.com/office/drawing/2014/main" id="{7CC051E8-4A27-1947-8892-83C8CE6A607A}"/>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5" name="Rectangle 94">
                  <a:extLst>
                    <a:ext uri="{FF2B5EF4-FFF2-40B4-BE49-F238E27FC236}">
                      <a16:creationId xmlns:a16="http://schemas.microsoft.com/office/drawing/2014/main" id="{6800A4A5-C0AB-074C-B2A5-D7E3FBF0E472}"/>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96" name="Rectangle 95">
                  <a:extLst>
                    <a:ext uri="{FF2B5EF4-FFF2-40B4-BE49-F238E27FC236}">
                      <a16:creationId xmlns:a16="http://schemas.microsoft.com/office/drawing/2014/main" id="{6474743B-EF60-A84E-8572-9C2610640646}"/>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nvGrpSpPr>
              <p:cNvPr id="80" name="Group 79">
                <a:extLst>
                  <a:ext uri="{FF2B5EF4-FFF2-40B4-BE49-F238E27FC236}">
                    <a16:creationId xmlns:a16="http://schemas.microsoft.com/office/drawing/2014/main" id="{280FC493-E377-3D41-A33B-E9FACB126EF1}"/>
                  </a:ext>
                </a:extLst>
              </p:cNvPr>
              <p:cNvGrpSpPr/>
              <p:nvPr/>
            </p:nvGrpSpPr>
            <p:grpSpPr>
              <a:xfrm>
                <a:off x="2246341" y="2535466"/>
                <a:ext cx="485775" cy="45720"/>
                <a:chOff x="2246341" y="2107578"/>
                <a:chExt cx="485775" cy="45720"/>
              </a:xfrm>
              <a:grpFill/>
            </p:grpSpPr>
            <p:sp>
              <p:nvSpPr>
                <p:cNvPr id="81" name="Rectangle 80">
                  <a:extLst>
                    <a:ext uri="{FF2B5EF4-FFF2-40B4-BE49-F238E27FC236}">
                      <a16:creationId xmlns:a16="http://schemas.microsoft.com/office/drawing/2014/main" id="{6BBB768C-FEAE-DA4D-AD5C-ED4981976A89}"/>
                    </a:ext>
                  </a:extLst>
                </p:cNvPr>
                <p:cNvSpPr/>
                <p:nvPr/>
              </p:nvSpPr>
              <p:spPr>
                <a:xfrm>
                  <a:off x="224634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2" name="Rectangle 81">
                  <a:extLst>
                    <a:ext uri="{FF2B5EF4-FFF2-40B4-BE49-F238E27FC236}">
                      <a16:creationId xmlns:a16="http://schemas.microsoft.com/office/drawing/2014/main" id="{5150EEC4-EF29-2A48-BCC9-E7B82B703E06}"/>
                    </a:ext>
                  </a:extLst>
                </p:cNvPr>
                <p:cNvSpPr/>
                <p:nvPr/>
              </p:nvSpPr>
              <p:spPr>
                <a:xfrm>
                  <a:off x="230920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3" name="Rectangle 82">
                  <a:extLst>
                    <a:ext uri="{FF2B5EF4-FFF2-40B4-BE49-F238E27FC236}">
                      <a16:creationId xmlns:a16="http://schemas.microsoft.com/office/drawing/2014/main" id="{BC221C48-2944-A64C-BCA1-4F5C0491FF9D}"/>
                    </a:ext>
                  </a:extLst>
                </p:cNvPr>
                <p:cNvSpPr/>
                <p:nvPr/>
              </p:nvSpPr>
              <p:spPr>
                <a:xfrm>
                  <a:off x="237207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4" name="Rectangle 83">
                  <a:extLst>
                    <a:ext uri="{FF2B5EF4-FFF2-40B4-BE49-F238E27FC236}">
                      <a16:creationId xmlns:a16="http://schemas.microsoft.com/office/drawing/2014/main" id="{6B9D8CD8-9BB7-2F49-846D-F68DB0DC61F8}"/>
                    </a:ext>
                  </a:extLst>
                </p:cNvPr>
                <p:cNvSpPr/>
                <p:nvPr/>
              </p:nvSpPr>
              <p:spPr>
                <a:xfrm>
                  <a:off x="243493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5" name="Rectangle 84">
                  <a:extLst>
                    <a:ext uri="{FF2B5EF4-FFF2-40B4-BE49-F238E27FC236}">
                      <a16:creationId xmlns:a16="http://schemas.microsoft.com/office/drawing/2014/main" id="{2346DB87-FEC6-CA42-9CFB-F4B978955312}"/>
                    </a:ext>
                  </a:extLst>
                </p:cNvPr>
                <p:cNvSpPr/>
                <p:nvPr/>
              </p:nvSpPr>
              <p:spPr>
                <a:xfrm>
                  <a:off x="249780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6" name="Rectangle 85">
                  <a:extLst>
                    <a:ext uri="{FF2B5EF4-FFF2-40B4-BE49-F238E27FC236}">
                      <a16:creationId xmlns:a16="http://schemas.microsoft.com/office/drawing/2014/main" id="{D0DC5F58-F2E9-DD45-B726-3C84CAE557CD}"/>
                    </a:ext>
                  </a:extLst>
                </p:cNvPr>
                <p:cNvSpPr/>
                <p:nvPr/>
              </p:nvSpPr>
              <p:spPr>
                <a:xfrm>
                  <a:off x="256066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7" name="Rectangle 86">
                  <a:extLst>
                    <a:ext uri="{FF2B5EF4-FFF2-40B4-BE49-F238E27FC236}">
                      <a16:creationId xmlns:a16="http://schemas.microsoft.com/office/drawing/2014/main" id="{B4CE7C51-435C-F345-A239-3A55C4C14949}"/>
                    </a:ext>
                  </a:extLst>
                </p:cNvPr>
                <p:cNvSpPr/>
                <p:nvPr/>
              </p:nvSpPr>
              <p:spPr>
                <a:xfrm>
                  <a:off x="2623531"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sp>
              <p:nvSpPr>
                <p:cNvPr id="88" name="Rectangle 87">
                  <a:extLst>
                    <a:ext uri="{FF2B5EF4-FFF2-40B4-BE49-F238E27FC236}">
                      <a16:creationId xmlns:a16="http://schemas.microsoft.com/office/drawing/2014/main" id="{44908C19-2CDA-AD49-A335-73A2D3D65426}"/>
                    </a:ext>
                  </a:extLst>
                </p:cNvPr>
                <p:cNvSpPr/>
                <p:nvPr/>
              </p:nvSpPr>
              <p:spPr>
                <a:xfrm>
                  <a:off x="2686396" y="2107578"/>
                  <a:ext cx="45720" cy="4572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a:p>
              </p:txBody>
            </p:sp>
          </p:grpSp>
        </p:grpSp>
        <p:sp>
          <p:nvSpPr>
            <p:cNvPr id="60" name="Rectangle 59">
              <a:extLst>
                <a:ext uri="{FF2B5EF4-FFF2-40B4-BE49-F238E27FC236}">
                  <a16:creationId xmlns:a16="http://schemas.microsoft.com/office/drawing/2014/main" id="{EB316913-EFE9-CE4D-8D48-8C1712B623DD}"/>
                </a:ext>
              </a:extLst>
            </p:cNvPr>
            <p:cNvSpPr/>
            <p:nvPr/>
          </p:nvSpPr>
          <p:spPr>
            <a:xfrm>
              <a:off x="1652934" y="2320468"/>
              <a:ext cx="268605" cy="12225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sz="1867" b="1">
                  <a:solidFill>
                    <a:srgbClr val="76B900"/>
                  </a:solidFill>
                  <a:latin typeface="Calibri" panose="020F0502020204030204" pitchFamily="34" charset="0"/>
                  <a:cs typeface="Calibri" panose="020F0502020204030204" pitchFamily="34" charset="0"/>
                </a:rPr>
                <a:t>GPU</a:t>
              </a:r>
            </a:p>
          </p:txBody>
        </p:sp>
      </p:grpSp>
      <p:sp>
        <p:nvSpPr>
          <p:cNvPr id="4" name="TextBox 3">
            <a:extLst>
              <a:ext uri="{FF2B5EF4-FFF2-40B4-BE49-F238E27FC236}">
                <a16:creationId xmlns:a16="http://schemas.microsoft.com/office/drawing/2014/main" id="{5A82C380-31C6-355C-E7A5-B1440C5E15BD}"/>
              </a:ext>
            </a:extLst>
          </p:cNvPr>
          <p:cNvSpPr txBox="1"/>
          <p:nvPr/>
        </p:nvSpPr>
        <p:spPr>
          <a:xfrm>
            <a:off x="762000" y="2228671"/>
            <a:ext cx="9925987" cy="923330"/>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v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 w(</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en-US">
              <a:solidFill>
                <a:schemeClr val="tx1"/>
              </a:solidFill>
              <a:latin typeface="Consolas"/>
              <a:cs typeface="Consolas" panose="020B0609020204030204" pitchFamily="49" charset="0"/>
            </a:endParaRPr>
          </a:p>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transform</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execution</a:t>
            </a:r>
            <a:r>
              <a:rPr lang="pt-BR">
                <a:solidFill>
                  <a:srgbClr val="67DAEF"/>
                </a:solidFill>
                <a:latin typeface="Consolas"/>
                <a:cs typeface="Consolas" panose="020B0609020204030204" pitchFamily="49" charset="0"/>
              </a:rPr>
              <a:t>::</a:t>
            </a:r>
            <a:r>
              <a:rPr lang="pt-BR" b="1">
                <a:solidFill>
                  <a:srgbClr val="76B801"/>
                </a:solidFill>
                <a:latin typeface="Consolas"/>
                <a:cs typeface="Consolas" panose="020B0609020204030204" pitchFamily="49" charset="0"/>
              </a:rPr>
              <a:t>par</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end</a:t>
            </a:r>
            <a:r>
              <a:rPr lang="pt-BR">
                <a:solidFill>
                  <a:schemeClr val="tx1"/>
                </a:solidFill>
                <a:latin typeface="Consolas"/>
                <a:cs typeface="Consolas" panose="020B0609020204030204" pitchFamily="49" charset="0"/>
              </a:rPr>
              <a:t>(v), </a:t>
            </a:r>
            <a:r>
              <a:rPr lang="pt-BR" err="1">
                <a:solidFill>
                  <a:schemeClr val="tx1"/>
                </a:solidFill>
                <a:latin typeface="Consolas"/>
                <a:cs typeface="Consolas" panose="020B0609020204030204" pitchFamily="49" charset="0"/>
              </a:rPr>
              <a:t>begin</a:t>
            </a:r>
            <a:r>
              <a:rPr lang="pt-BR">
                <a:solidFill>
                  <a:schemeClr val="tx1"/>
                </a:solidFill>
                <a:latin typeface="Consolas"/>
                <a:cs typeface="Consolas" panose="020B0609020204030204" pitchFamily="49" charset="0"/>
              </a:rPr>
              <a:t>(w),</a:t>
            </a:r>
          </a:p>
          <a:p>
            <a:r>
              <a:rPr lang="pt-BR">
                <a:solidFill>
                  <a:schemeClr val="tx1"/>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return</a:t>
            </a:r>
            <a:r>
              <a:rPr lang="pt-BR">
                <a:solidFill>
                  <a:srgbClr val="66D9EF"/>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 </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r>
              <a:rPr lang="pt-BR" b="1">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a:t>
            </a:r>
            <a:endParaRPr lang="pt-BR">
              <a:solidFill>
                <a:schemeClr val="tx1"/>
              </a:solidFill>
              <a:latin typeface="Calibri" panose="020F0502020204030204"/>
              <a:cs typeface="Calibri" panose="020F0502020204030204"/>
            </a:endParaRPr>
          </a:p>
        </p:txBody>
      </p:sp>
    </p:spTree>
    <p:extLst>
      <p:ext uri="{BB962C8B-B14F-4D97-AF65-F5344CB8AC3E}">
        <p14:creationId xmlns:p14="http://schemas.microsoft.com/office/powerpoint/2010/main" val="32221339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3557"/>
    </mc:Choice>
    <mc:Fallback xmlns="">
      <p:transition spd="slow" advTm="73557"/>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cs typeface="Calibri Light"/>
              </a:rPr>
            </a:br>
            <a:r>
              <a:rPr lang="en-US" sz="4800" b="1">
                <a:solidFill>
                  <a:srgbClr val="FFFFFF"/>
                </a:solidFill>
                <a:cs typeface="Calibri Light"/>
              </a:rPr>
              <a:t>Hybrid (CPU / GPU) program execution</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32161D7A-0CB7-E268-D0C9-8E8FD62747E5}"/>
              </a:ext>
            </a:extLst>
          </p:cNvPr>
          <p:cNvSpPr txBox="1"/>
          <p:nvPr/>
        </p:nvSpPr>
        <p:spPr>
          <a:xfrm>
            <a:off x="762000" y="2195176"/>
            <a:ext cx="9925987" cy="2585323"/>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dirty="0" err="1">
                <a:solidFill>
                  <a:srgbClr val="66D9EF"/>
                </a:solidFill>
                <a:latin typeface="Consolas"/>
                <a:cs typeface="Consolas" panose="020B0609020204030204" pitchFamily="49" charset="0"/>
              </a:rPr>
              <a:t>std</a:t>
            </a:r>
            <a:r>
              <a:rPr lang="pt-BR" dirty="0">
                <a:solidFill>
                  <a:srgbClr val="66D9EF"/>
                </a:solidFill>
                <a:latin typeface="Consolas"/>
                <a:cs typeface="Consolas" panose="020B0609020204030204" pitchFamily="49" charset="0"/>
              </a:rPr>
              <a:t>::</a:t>
            </a:r>
            <a:r>
              <a:rPr lang="pt-BR" dirty="0">
                <a:solidFill>
                  <a:schemeClr val="tx1"/>
                </a:solidFill>
                <a:latin typeface="Consolas"/>
                <a:cs typeface="Consolas" panose="020B0609020204030204" pitchFamily="49" charset="0"/>
              </a:rPr>
              <a:t>vector&lt;</a:t>
            </a:r>
            <a:r>
              <a:rPr lang="pt-BR" dirty="0" err="1">
                <a:solidFill>
                  <a:srgbClr val="67DAEF"/>
                </a:solidFill>
                <a:latin typeface="Consolas"/>
                <a:cs typeface="Consolas" panose="020B0609020204030204" pitchFamily="49" charset="0"/>
              </a:rPr>
              <a:t>double</a:t>
            </a:r>
            <a:r>
              <a:rPr lang="pt-BR" dirty="0">
                <a:solidFill>
                  <a:schemeClr val="tx1"/>
                </a:solidFill>
                <a:latin typeface="Consolas"/>
                <a:cs typeface="Consolas" panose="020B0609020204030204" pitchFamily="49" charset="0"/>
              </a:rPr>
              <a:t>&gt; </a:t>
            </a:r>
            <a:r>
              <a:rPr lang="pt-BR" dirty="0" err="1">
                <a:solidFill>
                  <a:schemeClr val="tx1"/>
                </a:solidFill>
                <a:latin typeface="Consolas"/>
                <a:cs typeface="Consolas" panose="020B0609020204030204" pitchFamily="49" charset="0"/>
              </a:rPr>
              <a:t>v</a:t>
            </a:r>
            <a:r>
              <a:rPr lang="pt-BR" dirty="0">
                <a:solidFill>
                  <a:schemeClr val="tx1"/>
                </a:solidFill>
                <a:latin typeface="Consolas"/>
                <a:cs typeface="Consolas" panose="020B0609020204030204" pitchFamily="49" charset="0"/>
              </a:rPr>
              <a:t> = {</a:t>
            </a:r>
            <a:r>
              <a:rPr lang="pt-BR" dirty="0">
                <a:solidFill>
                  <a:srgbClr val="F92573"/>
                </a:solidFill>
                <a:latin typeface="Consolas"/>
                <a:cs typeface="Consolas" panose="020B0609020204030204" pitchFamily="49" charset="0"/>
              </a:rPr>
              <a:t>1</a:t>
            </a:r>
            <a:r>
              <a:rPr lang="pt-BR" dirty="0">
                <a:solidFill>
                  <a:schemeClr val="tx1"/>
                </a:solidFill>
                <a:latin typeface="Consolas"/>
                <a:cs typeface="Consolas" panose="020B0609020204030204" pitchFamily="49" charset="0"/>
              </a:rPr>
              <a:t>, </a:t>
            </a:r>
            <a:r>
              <a:rPr lang="pt-BR" dirty="0">
                <a:solidFill>
                  <a:srgbClr val="F92573"/>
                </a:solidFill>
                <a:latin typeface="Consolas"/>
                <a:cs typeface="Consolas" panose="020B0609020204030204" pitchFamily="49" charset="0"/>
              </a:rPr>
              <a:t>2</a:t>
            </a:r>
            <a:r>
              <a:rPr lang="pt-BR" dirty="0">
                <a:solidFill>
                  <a:schemeClr val="tx1"/>
                </a:solidFill>
                <a:latin typeface="Consolas"/>
                <a:cs typeface="Consolas" panose="020B0609020204030204" pitchFamily="49" charset="0"/>
              </a:rPr>
              <a:t>, </a:t>
            </a:r>
            <a:r>
              <a:rPr lang="pt-BR" dirty="0">
                <a:solidFill>
                  <a:srgbClr val="F92573"/>
                </a:solidFill>
                <a:latin typeface="Consolas"/>
                <a:cs typeface="Consolas" panose="020B0609020204030204" pitchFamily="49" charset="0"/>
              </a:rPr>
              <a:t>3</a:t>
            </a:r>
            <a:r>
              <a:rPr lang="pt-BR" dirty="0">
                <a:solidFill>
                  <a:schemeClr val="tx1"/>
                </a:solidFill>
                <a:latin typeface="Consolas"/>
                <a:cs typeface="Consolas" panose="020B0609020204030204" pitchFamily="49" charset="0"/>
              </a:rPr>
              <a:t>, </a:t>
            </a:r>
            <a:r>
              <a:rPr lang="pt-BR" dirty="0">
                <a:solidFill>
                  <a:srgbClr val="F92573"/>
                </a:solidFill>
                <a:latin typeface="Consolas"/>
                <a:cs typeface="Consolas" panose="020B0609020204030204" pitchFamily="49" charset="0"/>
              </a:rPr>
              <a:t>4</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w</a:t>
            </a:r>
            <a:r>
              <a:rPr lang="pt-BR" dirty="0">
                <a:solidFill>
                  <a:schemeClr val="tx1"/>
                </a:solidFill>
                <a:latin typeface="Consolas"/>
                <a:cs typeface="Consolas" panose="020B0609020204030204" pitchFamily="49" charset="0"/>
              </a:rPr>
              <a:t>(</a:t>
            </a:r>
            <a:r>
              <a:rPr lang="pt-BR" dirty="0">
                <a:solidFill>
                  <a:srgbClr val="F92573"/>
                </a:solidFill>
                <a:latin typeface="Consolas"/>
                <a:cs typeface="Consolas" panose="020B0609020204030204" pitchFamily="49" charset="0"/>
              </a:rPr>
              <a:t>4</a:t>
            </a:r>
            <a:r>
              <a:rPr lang="pt-BR" dirty="0">
                <a:solidFill>
                  <a:schemeClr val="tx1"/>
                </a:solidFill>
                <a:latin typeface="Consolas"/>
                <a:cs typeface="Consolas" panose="020B0609020204030204" pitchFamily="49" charset="0"/>
              </a:rPr>
              <a:t>);</a:t>
            </a:r>
            <a:br>
              <a:rPr lang="pt-BR" dirty="0">
                <a:latin typeface="Consolas"/>
                <a:cs typeface="Consolas" panose="020B0609020204030204" pitchFamily="49" charset="0"/>
              </a:rPr>
            </a:br>
            <a:endParaRPr lang="pt-BR" dirty="0">
              <a:solidFill>
                <a:schemeClr val="tx1"/>
              </a:solidFill>
              <a:latin typeface="Consolas"/>
              <a:cs typeface="Consolas" panose="020B0609020204030204" pitchFamily="49" charset="0"/>
            </a:endParaRPr>
          </a:p>
          <a:p>
            <a:r>
              <a:rPr lang="pt-BR" dirty="0">
                <a:solidFill>
                  <a:schemeClr val="tx1"/>
                </a:solidFill>
                <a:latin typeface="Consolas"/>
                <a:cs typeface="+mn-lt"/>
              </a:rPr>
              <a:t>// Data </a:t>
            </a:r>
            <a:r>
              <a:rPr lang="pt-BR" dirty="0" err="1">
                <a:solidFill>
                  <a:schemeClr val="tx1"/>
                </a:solidFill>
                <a:latin typeface="Consolas"/>
                <a:cs typeface="+mn-lt"/>
              </a:rPr>
              <a:t>is</a:t>
            </a:r>
            <a:r>
              <a:rPr lang="pt-BR" dirty="0">
                <a:solidFill>
                  <a:schemeClr val="tx1"/>
                </a:solidFill>
                <a:latin typeface="Consolas"/>
                <a:cs typeface="+mn-lt"/>
              </a:rPr>
              <a:t> </a:t>
            </a:r>
            <a:r>
              <a:rPr lang="pt-BR" dirty="0" err="1">
                <a:solidFill>
                  <a:schemeClr val="tx1"/>
                </a:solidFill>
                <a:latin typeface="Consolas"/>
                <a:cs typeface="+mn-lt"/>
              </a:rPr>
              <a:t>first</a:t>
            </a:r>
            <a:r>
              <a:rPr lang="pt-BR" dirty="0">
                <a:solidFill>
                  <a:schemeClr val="tx1"/>
                </a:solidFill>
                <a:latin typeface="Consolas"/>
                <a:cs typeface="+mn-lt"/>
              </a:rPr>
              <a:t> </a:t>
            </a:r>
            <a:r>
              <a:rPr lang="pt-BR" dirty="0" err="1">
                <a:solidFill>
                  <a:schemeClr val="tx1"/>
                </a:solidFill>
                <a:latin typeface="Consolas"/>
                <a:cs typeface="+mn-lt"/>
              </a:rPr>
              <a:t>processed</a:t>
            </a:r>
            <a:r>
              <a:rPr lang="pt-BR" dirty="0">
                <a:solidFill>
                  <a:schemeClr val="tx1"/>
                </a:solidFill>
                <a:latin typeface="Consolas"/>
                <a:cs typeface="+mn-lt"/>
              </a:rPr>
              <a:t> </a:t>
            </a:r>
            <a:r>
              <a:rPr lang="pt-BR" dirty="0" err="1">
                <a:solidFill>
                  <a:schemeClr val="tx1"/>
                </a:solidFill>
                <a:latin typeface="Consolas"/>
                <a:cs typeface="+mn-lt"/>
              </a:rPr>
              <a:t>sequentially</a:t>
            </a:r>
            <a:r>
              <a:rPr lang="pt-BR" dirty="0">
                <a:solidFill>
                  <a:schemeClr val="tx1"/>
                </a:solidFill>
                <a:latin typeface="Consolas"/>
                <a:cs typeface="+mn-lt"/>
              </a:rPr>
              <a:t> </a:t>
            </a:r>
            <a:r>
              <a:rPr lang="pt-BR" dirty="0" err="1">
                <a:solidFill>
                  <a:schemeClr val="tx1"/>
                </a:solidFill>
                <a:latin typeface="Consolas"/>
                <a:cs typeface="+mn-lt"/>
              </a:rPr>
              <a:t>on</a:t>
            </a:r>
            <a:r>
              <a:rPr lang="pt-BR" dirty="0">
                <a:solidFill>
                  <a:schemeClr val="tx1"/>
                </a:solidFill>
                <a:latin typeface="Consolas"/>
                <a:cs typeface="+mn-lt"/>
              </a:rPr>
              <a:t> </a:t>
            </a:r>
            <a:r>
              <a:rPr lang="pt-BR" dirty="0" err="1">
                <a:solidFill>
                  <a:schemeClr val="tx1"/>
                </a:solidFill>
                <a:latin typeface="Consolas"/>
                <a:cs typeface="+mn-lt"/>
              </a:rPr>
              <a:t>the</a:t>
            </a:r>
            <a:r>
              <a:rPr lang="pt-BR" dirty="0">
                <a:solidFill>
                  <a:schemeClr val="tx1"/>
                </a:solidFill>
                <a:latin typeface="Consolas"/>
                <a:cs typeface="+mn-lt"/>
              </a:rPr>
              <a:t> host (CPU)</a:t>
            </a:r>
          </a:p>
          <a:p>
            <a:r>
              <a:rPr lang="pt-BR" dirty="0" err="1">
                <a:solidFill>
                  <a:srgbClr val="66D9EF"/>
                </a:solidFill>
                <a:latin typeface="Consolas"/>
                <a:cs typeface="+mn-lt"/>
              </a:rPr>
              <a:t>std</a:t>
            </a:r>
            <a:r>
              <a:rPr lang="pt-BR" dirty="0">
                <a:solidFill>
                  <a:srgbClr val="66D9EF"/>
                </a:solidFill>
                <a:latin typeface="Consolas"/>
                <a:cs typeface="+mn-lt"/>
              </a:rPr>
              <a:t>::</a:t>
            </a:r>
            <a:r>
              <a:rPr lang="pt-BR" dirty="0" err="1">
                <a:solidFill>
                  <a:schemeClr val="tx1"/>
                </a:solidFill>
                <a:latin typeface="Consolas"/>
                <a:cs typeface="+mn-lt"/>
              </a:rPr>
              <a:t>transform</a:t>
            </a:r>
            <a:r>
              <a:rPr lang="pt-BR" dirty="0">
                <a:solidFill>
                  <a:schemeClr val="tx1"/>
                </a:solidFill>
                <a:latin typeface="Consolas"/>
                <a:cs typeface="+mn-lt"/>
              </a:rPr>
              <a:t>(</a:t>
            </a:r>
            <a:r>
              <a:rPr lang="pt-BR" dirty="0" err="1">
                <a:solidFill>
                  <a:schemeClr val="tx1"/>
                </a:solidFill>
                <a:latin typeface="Consolas"/>
                <a:cs typeface="+mn-lt"/>
              </a:rPr>
              <a:t>begin</a:t>
            </a:r>
            <a:r>
              <a:rPr lang="pt-BR" dirty="0">
                <a:solidFill>
                  <a:schemeClr val="tx1"/>
                </a:solidFill>
                <a:latin typeface="Consolas"/>
                <a:cs typeface="+mn-lt"/>
              </a:rPr>
              <a:t>(</a:t>
            </a:r>
            <a:r>
              <a:rPr lang="pt-BR" dirty="0" err="1">
                <a:solidFill>
                  <a:schemeClr val="tx1"/>
                </a:solidFill>
                <a:latin typeface="Consolas"/>
                <a:cs typeface="+mn-lt"/>
              </a:rPr>
              <a:t>v</a:t>
            </a:r>
            <a:r>
              <a:rPr lang="pt-BR" dirty="0">
                <a:solidFill>
                  <a:schemeClr val="tx1"/>
                </a:solidFill>
                <a:latin typeface="Consolas"/>
                <a:cs typeface="+mn-lt"/>
              </a:rPr>
              <a:t>), </a:t>
            </a:r>
            <a:r>
              <a:rPr lang="pt-BR" dirty="0" err="1">
                <a:solidFill>
                  <a:schemeClr val="tx1"/>
                </a:solidFill>
                <a:latin typeface="Consolas"/>
                <a:cs typeface="+mn-lt"/>
              </a:rPr>
              <a:t>end</a:t>
            </a:r>
            <a:r>
              <a:rPr lang="pt-BR" dirty="0">
                <a:solidFill>
                  <a:schemeClr val="tx1"/>
                </a:solidFill>
                <a:latin typeface="Consolas"/>
                <a:cs typeface="+mn-lt"/>
              </a:rPr>
              <a:t>(</a:t>
            </a:r>
            <a:r>
              <a:rPr lang="pt-BR" dirty="0" err="1">
                <a:solidFill>
                  <a:schemeClr val="tx1"/>
                </a:solidFill>
                <a:latin typeface="Consolas"/>
                <a:cs typeface="+mn-lt"/>
              </a:rPr>
              <a:t>v</a:t>
            </a:r>
            <a:r>
              <a:rPr lang="pt-BR" dirty="0">
                <a:solidFill>
                  <a:schemeClr val="tx1"/>
                </a:solidFill>
                <a:latin typeface="Consolas"/>
                <a:cs typeface="+mn-lt"/>
              </a:rPr>
              <a:t>), </a:t>
            </a:r>
            <a:r>
              <a:rPr lang="pt-BR" dirty="0" err="1">
                <a:solidFill>
                  <a:schemeClr val="tx1"/>
                </a:solidFill>
                <a:latin typeface="Consolas"/>
                <a:cs typeface="+mn-lt"/>
              </a:rPr>
              <a:t>begin</a:t>
            </a:r>
            <a:r>
              <a:rPr lang="pt-BR" dirty="0">
                <a:solidFill>
                  <a:schemeClr val="tx1"/>
                </a:solidFill>
                <a:latin typeface="Consolas"/>
                <a:cs typeface="+mn-lt"/>
              </a:rPr>
              <a:t>(</a:t>
            </a:r>
            <a:r>
              <a:rPr lang="pt-BR" dirty="0" err="1">
                <a:solidFill>
                  <a:schemeClr val="tx1"/>
                </a:solidFill>
                <a:latin typeface="Consolas"/>
                <a:cs typeface="+mn-lt"/>
              </a:rPr>
              <a:t>w</a:t>
            </a:r>
            <a:r>
              <a:rPr lang="pt-BR" dirty="0">
                <a:solidFill>
                  <a:schemeClr val="tx1"/>
                </a:solidFill>
                <a:latin typeface="Consolas"/>
                <a:cs typeface="+mn-lt"/>
              </a:rPr>
              <a:t>),</a:t>
            </a:r>
            <a:endParaRPr lang="en-US" dirty="0">
              <a:solidFill>
                <a:schemeClr val="tx1"/>
              </a:solidFill>
              <a:ea typeface="+mn-lt"/>
              <a:cs typeface="+mn-lt"/>
            </a:endParaRPr>
          </a:p>
          <a:p>
            <a:r>
              <a:rPr lang="pt-BR" dirty="0">
                <a:solidFill>
                  <a:schemeClr val="tx1"/>
                </a:solidFill>
                <a:latin typeface="Consolas"/>
              </a:rPr>
              <a:t>                [](</a:t>
            </a:r>
            <a:r>
              <a:rPr lang="pt-BR" dirty="0" err="1">
                <a:solidFill>
                  <a:srgbClr val="66D9EF"/>
                </a:solidFill>
                <a:latin typeface="Consolas"/>
              </a:rPr>
              <a:t>const</a:t>
            </a:r>
            <a:r>
              <a:rPr lang="pt-BR" dirty="0">
                <a:solidFill>
                  <a:srgbClr val="66D9EF"/>
                </a:solidFill>
                <a:latin typeface="Consolas"/>
              </a:rPr>
              <a:t> </a:t>
            </a:r>
            <a:r>
              <a:rPr lang="pt-BR" dirty="0" err="1">
                <a:solidFill>
                  <a:srgbClr val="66D9EF"/>
                </a:solidFill>
                <a:latin typeface="Consolas"/>
              </a:rPr>
              <a:t>double</a:t>
            </a:r>
            <a:r>
              <a:rPr lang="pt-BR" b="1" dirty="0">
                <a:solidFill>
                  <a:srgbClr val="F92573"/>
                </a:solidFill>
                <a:latin typeface="Consolas"/>
              </a:rPr>
              <a:t>&amp;</a:t>
            </a:r>
            <a:r>
              <a:rPr lang="pt-BR" dirty="0">
                <a:solidFill>
                  <a:schemeClr val="tx1"/>
                </a:solidFill>
                <a:latin typeface="Consolas"/>
              </a:rPr>
              <a:t> </a:t>
            </a:r>
            <a:r>
              <a:rPr lang="pt-BR" dirty="0" err="1">
                <a:solidFill>
                  <a:schemeClr val="tx1"/>
                </a:solidFill>
                <a:latin typeface="Consolas"/>
              </a:rPr>
              <a:t>el</a:t>
            </a:r>
            <a:r>
              <a:rPr lang="pt-BR" dirty="0">
                <a:solidFill>
                  <a:schemeClr val="tx1"/>
                </a:solidFill>
                <a:latin typeface="Consolas"/>
              </a:rPr>
              <a:t>) </a:t>
            </a:r>
            <a:r>
              <a:rPr lang="pt-BR" b="1" dirty="0">
                <a:solidFill>
                  <a:srgbClr val="66D9EF"/>
                </a:solidFill>
                <a:latin typeface="Consolas"/>
              </a:rPr>
              <a:t>{ </a:t>
            </a:r>
            <a:r>
              <a:rPr lang="pt-BR" dirty="0" err="1">
                <a:solidFill>
                  <a:srgbClr val="66D9EF"/>
                </a:solidFill>
                <a:latin typeface="Consolas"/>
              </a:rPr>
              <a:t>return</a:t>
            </a:r>
            <a:r>
              <a:rPr lang="pt-BR" dirty="0">
                <a:solidFill>
                  <a:srgbClr val="66D9EF"/>
                </a:solidFill>
                <a:latin typeface="Consolas"/>
              </a:rPr>
              <a:t> </a:t>
            </a:r>
            <a:r>
              <a:rPr lang="pt-BR" dirty="0">
                <a:solidFill>
                  <a:srgbClr val="F92573"/>
                </a:solidFill>
                <a:latin typeface="Consolas"/>
              </a:rPr>
              <a:t>2. </a:t>
            </a:r>
            <a:r>
              <a:rPr lang="pt-BR" dirty="0">
                <a:solidFill>
                  <a:schemeClr val="tx1"/>
                </a:solidFill>
                <a:latin typeface="Consolas"/>
              </a:rPr>
              <a:t>* </a:t>
            </a:r>
            <a:r>
              <a:rPr lang="pt-BR" dirty="0" err="1">
                <a:solidFill>
                  <a:schemeClr val="tx1"/>
                </a:solidFill>
                <a:latin typeface="Consolas"/>
              </a:rPr>
              <a:t>el</a:t>
            </a:r>
            <a:r>
              <a:rPr lang="pt-BR" dirty="0">
                <a:solidFill>
                  <a:schemeClr val="tx1"/>
                </a:solidFill>
                <a:latin typeface="Consolas"/>
              </a:rPr>
              <a:t>; </a:t>
            </a:r>
            <a:r>
              <a:rPr lang="pt-BR" b="1" dirty="0">
                <a:solidFill>
                  <a:srgbClr val="66D9EF"/>
                </a:solidFill>
                <a:latin typeface="Consolas"/>
              </a:rPr>
              <a:t>}</a:t>
            </a:r>
            <a:r>
              <a:rPr lang="pt-BR" dirty="0">
                <a:solidFill>
                  <a:schemeClr val="tx1"/>
                </a:solidFill>
                <a:latin typeface="Consolas"/>
              </a:rPr>
              <a:t>);</a:t>
            </a:r>
            <a:br>
              <a:rPr lang="pt-BR" dirty="0">
                <a:solidFill>
                  <a:schemeClr val="tx1"/>
                </a:solidFill>
                <a:latin typeface="Consolas"/>
              </a:rPr>
            </a:br>
            <a:endParaRPr lang="pt-BR" dirty="0">
              <a:solidFill>
                <a:schemeClr val="tx1"/>
              </a:solidFill>
              <a:latin typeface="Consolas"/>
            </a:endParaRPr>
          </a:p>
          <a:p>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Then</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the</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same</a:t>
            </a:r>
            <a:r>
              <a:rPr lang="pt-BR" dirty="0">
                <a:solidFill>
                  <a:schemeClr val="tx1"/>
                </a:solidFill>
                <a:latin typeface="Consolas"/>
                <a:cs typeface="Consolas" panose="020B0609020204030204" pitchFamily="49" charset="0"/>
              </a:rPr>
              <a:t> data </a:t>
            </a:r>
            <a:r>
              <a:rPr lang="pt-BR" dirty="0" err="1">
                <a:solidFill>
                  <a:schemeClr val="tx1"/>
                </a:solidFill>
                <a:latin typeface="Consolas"/>
                <a:cs typeface="Consolas" panose="020B0609020204030204" pitchFamily="49" charset="0"/>
              </a:rPr>
              <a:t>is</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processed</a:t>
            </a:r>
            <a:r>
              <a:rPr lang="pt-BR" dirty="0">
                <a:solidFill>
                  <a:schemeClr val="tx1"/>
                </a:solidFill>
                <a:latin typeface="Consolas"/>
                <a:cs typeface="Consolas" panose="020B0609020204030204" pitchFamily="49" charset="0"/>
              </a:rPr>
              <a:t> in </a:t>
            </a:r>
            <a:r>
              <a:rPr lang="pt-BR" dirty="0" err="1">
                <a:solidFill>
                  <a:schemeClr val="tx1"/>
                </a:solidFill>
                <a:latin typeface="Consolas"/>
                <a:cs typeface="Consolas" panose="020B0609020204030204" pitchFamily="49" charset="0"/>
              </a:rPr>
              <a:t>parallel</a:t>
            </a:r>
            <a:r>
              <a:rPr lang="pt-BR" dirty="0">
                <a:solidFill>
                  <a:schemeClr val="tx1"/>
                </a:solidFill>
                <a:latin typeface="Consolas"/>
                <a:cs typeface="Consolas" panose="020B0609020204030204" pitchFamily="49" charset="0"/>
              </a:rPr>
              <a:t>, e.g. </a:t>
            </a:r>
            <a:r>
              <a:rPr lang="pt-BR" dirty="0" err="1">
                <a:solidFill>
                  <a:schemeClr val="tx1"/>
                </a:solidFill>
                <a:latin typeface="Consolas"/>
                <a:cs typeface="Consolas" panose="020B0609020204030204" pitchFamily="49" charset="0"/>
              </a:rPr>
              <a:t>on</a:t>
            </a:r>
            <a:r>
              <a:rPr lang="pt-BR" dirty="0">
                <a:solidFill>
                  <a:schemeClr val="tx1"/>
                </a:solidFill>
                <a:latin typeface="Consolas"/>
                <a:cs typeface="Consolas" panose="020B0609020204030204" pitchFamily="49" charset="0"/>
              </a:rPr>
              <a:t> a GPU</a:t>
            </a:r>
          </a:p>
          <a:p>
            <a:r>
              <a:rPr lang="pt-BR" dirty="0" err="1">
                <a:solidFill>
                  <a:srgbClr val="66D9EF"/>
                </a:solidFill>
                <a:latin typeface="Consolas"/>
                <a:cs typeface="Consolas" panose="020B0609020204030204" pitchFamily="49" charset="0"/>
              </a:rPr>
              <a:t>std</a:t>
            </a:r>
            <a:r>
              <a:rPr lang="pt-BR" dirty="0">
                <a:solidFill>
                  <a:srgbClr val="66D9EF"/>
                </a:solidFill>
                <a:latin typeface="Consolas"/>
                <a:cs typeface="Consolas" panose="020B0609020204030204" pitchFamily="49" charset="0"/>
              </a:rPr>
              <a:t>::</a:t>
            </a:r>
            <a:r>
              <a:rPr lang="pt-BR" dirty="0" err="1">
                <a:solidFill>
                  <a:schemeClr val="tx1"/>
                </a:solidFill>
                <a:latin typeface="Consolas"/>
                <a:cs typeface="Consolas" panose="020B0609020204030204" pitchFamily="49" charset="0"/>
              </a:rPr>
              <a:t>transform</a:t>
            </a:r>
            <a:r>
              <a:rPr lang="pt-BR" dirty="0">
                <a:solidFill>
                  <a:schemeClr val="tx1"/>
                </a:solidFill>
                <a:latin typeface="Consolas"/>
                <a:cs typeface="Consolas" panose="020B0609020204030204" pitchFamily="49" charset="0"/>
              </a:rPr>
              <a:t>(</a:t>
            </a:r>
            <a:r>
              <a:rPr lang="pt-BR" dirty="0" err="1">
                <a:solidFill>
                  <a:srgbClr val="67DAEF"/>
                </a:solidFill>
                <a:latin typeface="Consolas"/>
                <a:cs typeface="Consolas" panose="020B0609020204030204" pitchFamily="49" charset="0"/>
              </a:rPr>
              <a:t>std</a:t>
            </a:r>
            <a:r>
              <a:rPr lang="pt-BR" dirty="0">
                <a:solidFill>
                  <a:srgbClr val="67DAEF"/>
                </a:solidFill>
                <a:latin typeface="Consolas"/>
                <a:cs typeface="Consolas" panose="020B0609020204030204" pitchFamily="49" charset="0"/>
              </a:rPr>
              <a:t>::</a:t>
            </a:r>
            <a:r>
              <a:rPr lang="pt-BR" dirty="0" err="1">
                <a:solidFill>
                  <a:srgbClr val="67DAEF"/>
                </a:solidFill>
                <a:latin typeface="Consolas"/>
                <a:cs typeface="Consolas" panose="020B0609020204030204" pitchFamily="49" charset="0"/>
              </a:rPr>
              <a:t>execution</a:t>
            </a:r>
            <a:r>
              <a:rPr lang="pt-BR" dirty="0">
                <a:solidFill>
                  <a:srgbClr val="67DAEF"/>
                </a:solidFill>
                <a:latin typeface="Consolas"/>
                <a:cs typeface="Consolas" panose="020B0609020204030204" pitchFamily="49" charset="0"/>
              </a:rPr>
              <a:t>::</a:t>
            </a:r>
            <a:r>
              <a:rPr lang="pt-BR" b="1" dirty="0">
                <a:solidFill>
                  <a:srgbClr val="76B801"/>
                </a:solidFill>
                <a:latin typeface="Consolas"/>
                <a:cs typeface="Consolas" panose="020B0609020204030204" pitchFamily="49" charset="0"/>
              </a:rPr>
              <a:t>par</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begin</a:t>
            </a:r>
            <a:r>
              <a:rPr lang="pt-BR" dirty="0">
                <a:solidFill>
                  <a:schemeClr val="tx1"/>
                </a:solidFill>
                <a:latin typeface="Consolas"/>
                <a:cs typeface="Consolas" panose="020B0609020204030204" pitchFamily="49" charset="0"/>
              </a:rPr>
              <a:t>(</a:t>
            </a:r>
            <a:r>
              <a:rPr lang="pt-BR" dirty="0" err="1">
                <a:solidFill>
                  <a:schemeClr val="tx1"/>
                </a:solidFill>
                <a:latin typeface="Consolas"/>
                <a:cs typeface="Consolas" panose="020B0609020204030204" pitchFamily="49" charset="0"/>
              </a:rPr>
              <a:t>v</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end</a:t>
            </a:r>
            <a:r>
              <a:rPr lang="pt-BR" dirty="0">
                <a:solidFill>
                  <a:schemeClr val="tx1"/>
                </a:solidFill>
                <a:latin typeface="Consolas"/>
                <a:cs typeface="Consolas" panose="020B0609020204030204" pitchFamily="49" charset="0"/>
              </a:rPr>
              <a:t>(v), </a:t>
            </a:r>
            <a:r>
              <a:rPr lang="pt-BR" dirty="0" err="1">
                <a:solidFill>
                  <a:schemeClr val="tx1"/>
                </a:solidFill>
                <a:latin typeface="Consolas"/>
                <a:cs typeface="Consolas" panose="020B0609020204030204" pitchFamily="49" charset="0"/>
              </a:rPr>
              <a:t>begin</a:t>
            </a:r>
            <a:r>
              <a:rPr lang="pt-BR" dirty="0">
                <a:solidFill>
                  <a:schemeClr val="tx1"/>
                </a:solidFill>
                <a:latin typeface="Consolas"/>
                <a:cs typeface="Consolas" panose="020B0609020204030204" pitchFamily="49" charset="0"/>
              </a:rPr>
              <a:t>(</a:t>
            </a:r>
            <a:r>
              <a:rPr lang="pt-BR" dirty="0" err="1">
                <a:solidFill>
                  <a:schemeClr val="tx1"/>
                </a:solidFill>
                <a:latin typeface="Consolas"/>
                <a:cs typeface="Consolas" panose="020B0609020204030204" pitchFamily="49" charset="0"/>
              </a:rPr>
              <a:t>w</a:t>
            </a:r>
            <a:r>
              <a:rPr lang="pt-BR" dirty="0">
                <a:solidFill>
                  <a:schemeClr val="tx1"/>
                </a:solidFill>
                <a:latin typeface="Consolas"/>
                <a:cs typeface="Consolas" panose="020B0609020204030204" pitchFamily="49" charset="0"/>
              </a:rPr>
              <a:t>),</a:t>
            </a:r>
          </a:p>
          <a:p>
            <a:r>
              <a:rPr lang="pt-BR" dirty="0">
                <a:solidFill>
                  <a:schemeClr val="tx1"/>
                </a:solidFill>
                <a:latin typeface="Consolas"/>
                <a:cs typeface="Consolas" panose="020B0609020204030204" pitchFamily="49" charset="0"/>
              </a:rPr>
              <a:t>                [](</a:t>
            </a:r>
            <a:r>
              <a:rPr lang="pt-BR" dirty="0" err="1">
                <a:solidFill>
                  <a:srgbClr val="66D9EF"/>
                </a:solidFill>
                <a:latin typeface="Consolas"/>
                <a:cs typeface="Consolas" panose="020B0609020204030204" pitchFamily="49" charset="0"/>
              </a:rPr>
              <a:t>const</a:t>
            </a:r>
            <a:r>
              <a:rPr lang="pt-BR" dirty="0">
                <a:solidFill>
                  <a:srgbClr val="66D9EF"/>
                </a:solidFill>
                <a:latin typeface="Consolas"/>
                <a:cs typeface="Consolas" panose="020B0609020204030204" pitchFamily="49" charset="0"/>
              </a:rPr>
              <a:t> </a:t>
            </a:r>
            <a:r>
              <a:rPr lang="pt-BR" dirty="0" err="1">
                <a:solidFill>
                  <a:srgbClr val="66D9EF"/>
                </a:solidFill>
                <a:latin typeface="Consolas"/>
                <a:cs typeface="Consolas" panose="020B0609020204030204" pitchFamily="49" charset="0"/>
              </a:rPr>
              <a:t>double</a:t>
            </a:r>
            <a:r>
              <a:rPr lang="pt-BR" b="1" dirty="0">
                <a:solidFill>
                  <a:srgbClr val="F92573"/>
                </a:solidFill>
                <a:latin typeface="Consolas"/>
                <a:cs typeface="Consolas" panose="020B0609020204030204" pitchFamily="49" charset="0"/>
              </a:rPr>
              <a:t>&amp;</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el</a:t>
            </a:r>
            <a:r>
              <a:rPr lang="pt-BR" dirty="0">
                <a:solidFill>
                  <a:schemeClr val="tx1"/>
                </a:solidFill>
                <a:latin typeface="Consolas"/>
                <a:cs typeface="Consolas" panose="020B0609020204030204" pitchFamily="49" charset="0"/>
              </a:rPr>
              <a:t>) </a:t>
            </a:r>
            <a:r>
              <a:rPr lang="pt-BR" b="1" dirty="0">
                <a:solidFill>
                  <a:srgbClr val="66D9EF"/>
                </a:solidFill>
                <a:latin typeface="Consolas"/>
                <a:cs typeface="Consolas" panose="020B0609020204030204" pitchFamily="49" charset="0"/>
              </a:rPr>
              <a:t>{ </a:t>
            </a:r>
            <a:r>
              <a:rPr lang="pt-BR" dirty="0" err="1">
                <a:solidFill>
                  <a:srgbClr val="66D9EF"/>
                </a:solidFill>
                <a:latin typeface="Consolas"/>
                <a:cs typeface="Consolas" panose="020B0609020204030204" pitchFamily="49" charset="0"/>
              </a:rPr>
              <a:t>return</a:t>
            </a:r>
            <a:r>
              <a:rPr lang="pt-BR" dirty="0">
                <a:solidFill>
                  <a:srgbClr val="66D9EF"/>
                </a:solidFill>
                <a:latin typeface="Consolas"/>
                <a:cs typeface="Consolas" panose="020B0609020204030204" pitchFamily="49" charset="0"/>
              </a:rPr>
              <a:t> </a:t>
            </a:r>
            <a:r>
              <a:rPr lang="pt-BR" dirty="0">
                <a:solidFill>
                  <a:srgbClr val="F92573"/>
                </a:solidFill>
                <a:latin typeface="Consolas"/>
                <a:cs typeface="Consolas" panose="020B0609020204030204" pitchFamily="49" charset="0"/>
              </a:rPr>
              <a:t>2. </a:t>
            </a:r>
            <a:r>
              <a:rPr lang="pt-BR" dirty="0">
                <a:solidFill>
                  <a:schemeClr val="tx1"/>
                </a:solidFill>
                <a:latin typeface="Consolas"/>
                <a:cs typeface="Consolas" panose="020B0609020204030204" pitchFamily="49" charset="0"/>
              </a:rPr>
              <a:t>* </a:t>
            </a:r>
            <a:r>
              <a:rPr lang="pt-BR" dirty="0" err="1">
                <a:solidFill>
                  <a:schemeClr val="tx1"/>
                </a:solidFill>
                <a:latin typeface="Consolas"/>
                <a:cs typeface="Consolas" panose="020B0609020204030204" pitchFamily="49" charset="0"/>
              </a:rPr>
              <a:t>el</a:t>
            </a:r>
            <a:r>
              <a:rPr lang="pt-BR" dirty="0">
                <a:solidFill>
                  <a:schemeClr val="tx1"/>
                </a:solidFill>
                <a:latin typeface="Consolas"/>
                <a:cs typeface="Consolas" panose="020B0609020204030204" pitchFamily="49" charset="0"/>
              </a:rPr>
              <a:t>; </a:t>
            </a:r>
            <a:r>
              <a:rPr lang="pt-BR" b="1" dirty="0">
                <a:solidFill>
                  <a:srgbClr val="66D9EF"/>
                </a:solidFill>
                <a:latin typeface="Consolas"/>
                <a:cs typeface="Consolas" panose="020B0609020204030204" pitchFamily="49" charset="0"/>
              </a:rPr>
              <a:t>}</a:t>
            </a:r>
            <a:r>
              <a:rPr lang="pt-BR" dirty="0">
                <a:solidFill>
                  <a:schemeClr val="tx1"/>
                </a:solidFill>
                <a:latin typeface="Consolas"/>
                <a:cs typeface="Consolas" panose="020B0609020204030204" pitchFamily="49" charset="0"/>
              </a:rPr>
              <a:t>);</a:t>
            </a:r>
            <a:endParaRPr lang="pt-BR" dirty="0">
              <a:solidFill>
                <a:schemeClr val="tx1"/>
              </a:solidFill>
              <a:latin typeface="Calibri" panose="020F0502020204030204"/>
              <a:cs typeface="Calibri" panose="020F0502020204030204"/>
            </a:endParaRPr>
          </a:p>
        </p:txBody>
      </p:sp>
      <p:sp>
        <p:nvSpPr>
          <p:cNvPr id="8" name="Subtitle 9">
            <a:extLst>
              <a:ext uri="{FF2B5EF4-FFF2-40B4-BE49-F238E27FC236}">
                <a16:creationId xmlns:a16="http://schemas.microsoft.com/office/drawing/2014/main" id="{D55555D8-5F2C-8F30-0F2F-F7B95AA9A61D}"/>
              </a:ext>
            </a:extLst>
          </p:cNvPr>
          <p:cNvSpPr txBox="1">
            <a:spLocks/>
          </p:cNvSpPr>
          <p:nvPr/>
        </p:nvSpPr>
        <p:spPr>
          <a:xfrm>
            <a:off x="720132" y="5123078"/>
            <a:ext cx="9964455" cy="1217647"/>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r>
              <a:rPr lang="en-US" sz="2000" dirty="0">
                <a:latin typeface="Trebuchet MS"/>
              </a:rPr>
              <a:t>Same data can be accessed from the CPU and from the GPU.</a:t>
            </a:r>
            <a:endParaRPr lang="en-US" sz="2000" dirty="0"/>
          </a:p>
          <a:p>
            <a:pPr marL="342900" indent="-342900"/>
            <a:r>
              <a:rPr lang="en-US" sz="2000" dirty="0">
                <a:solidFill>
                  <a:srgbClr val="76B801"/>
                </a:solidFill>
                <a:latin typeface="Trebuchet MS"/>
              </a:rPr>
              <a:t>Memory transfer</a:t>
            </a:r>
            <a:r>
              <a:rPr lang="en-US" sz="2000" dirty="0">
                <a:latin typeface="Trebuchet MS"/>
              </a:rPr>
              <a:t> is implicit.</a:t>
            </a:r>
          </a:p>
          <a:p>
            <a:pPr marL="342900" indent="-342900"/>
            <a:r>
              <a:rPr lang="en-US" sz="2000" dirty="0">
                <a:latin typeface="Trebuchet MS"/>
              </a:rPr>
              <a:t>Use of a </a:t>
            </a:r>
            <a:r>
              <a:rPr lang="en-US" sz="2000" dirty="0">
                <a:solidFill>
                  <a:srgbClr val="FFFFFF"/>
                </a:solidFill>
                <a:latin typeface="Trebuchet MS"/>
              </a:rPr>
              <a:t> </a:t>
            </a:r>
            <a:r>
              <a:rPr lang="en-US" sz="2000" dirty="0">
                <a:solidFill>
                  <a:srgbClr val="76B801"/>
                </a:solidFill>
                <a:latin typeface="Trebuchet MS"/>
              </a:rPr>
              <a:t>unified (managed) memory model</a:t>
            </a:r>
            <a:r>
              <a:rPr lang="en-US" sz="2000" dirty="0">
                <a:latin typeface="Trebuchet MS"/>
              </a:rPr>
              <a:t>.</a:t>
            </a:r>
          </a:p>
          <a:p>
            <a:pPr marL="151765" indent="-151765">
              <a:buNone/>
            </a:pPr>
            <a:endParaRPr lang="en-US" sz="2000" dirty="0"/>
          </a:p>
        </p:txBody>
      </p:sp>
    </p:spTree>
    <p:custDataLst>
      <p:tags r:id="rId1"/>
    </p:custDataLst>
    <p:extLst>
      <p:ext uri="{BB962C8B-B14F-4D97-AF65-F5344CB8AC3E}">
        <p14:creationId xmlns:p14="http://schemas.microsoft.com/office/powerpoint/2010/main" val="1699556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7264"/>
    </mc:Choice>
    <mc:Fallback xmlns="">
      <p:transition spd="slow" advTm="8726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Intended Audience</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3E1EC1F8-64A0-4BE8-8AB8-79442B39FE3D}"/>
              </a:ext>
            </a:extLst>
          </p:cNvPr>
          <p:cNvSpPr>
            <a:spLocks noGrp="1"/>
          </p:cNvSpPr>
          <p:nvPr>
            <p:ph idx="1"/>
          </p:nvPr>
        </p:nvSpPr>
        <p:spPr>
          <a:xfrm>
            <a:off x="943276" y="1908663"/>
            <a:ext cx="10225467" cy="4317966"/>
          </a:xfrm>
        </p:spPr>
        <p:txBody>
          <a:bodyPr vert="horz" lIns="91440" tIns="45720" rIns="91440" bIns="45720" rtlCol="0" anchor="t">
            <a:noAutofit/>
          </a:bodyPr>
          <a:lstStyle/>
          <a:p>
            <a:pPr marL="0" indent="0">
              <a:buNone/>
            </a:pPr>
            <a:r>
              <a:rPr lang="en-US" sz="2400" b="1" dirty="0">
                <a:solidFill>
                  <a:srgbClr val="FFFFFF"/>
                </a:solidFill>
                <a:latin typeface="Trebuchet MS" panose="020B0703020202090204" pitchFamily="34" charset="0"/>
                <a:cs typeface="Calibri"/>
              </a:rPr>
              <a:t>Audience: </a:t>
            </a:r>
            <a:r>
              <a:rPr lang="en-US" sz="2400" dirty="0">
                <a:solidFill>
                  <a:srgbClr val="FFFFFF"/>
                </a:solidFill>
                <a:latin typeface="Trebuchet MS" panose="020B0703020202090204" pitchFamily="34" charset="0"/>
                <a:cs typeface="Calibri"/>
              </a:rPr>
              <a:t>students, developers, researchers and practitioners interested in developing portable HPC applications using ISO C++</a:t>
            </a:r>
          </a:p>
          <a:p>
            <a:pPr marL="0" indent="0">
              <a:buNone/>
            </a:pPr>
            <a:endParaRPr lang="en-US" sz="2400" dirty="0">
              <a:solidFill>
                <a:srgbClr val="FFFFFF"/>
              </a:solidFill>
              <a:latin typeface="Trebuchet MS" panose="020B0703020202090204" pitchFamily="34" charset="0"/>
              <a:cs typeface="Calibri"/>
            </a:endParaRPr>
          </a:p>
          <a:p>
            <a:pPr marL="0" indent="0">
              <a:buNone/>
            </a:pPr>
            <a:r>
              <a:rPr lang="en-US" sz="2400" b="1" dirty="0">
                <a:solidFill>
                  <a:srgbClr val="FFFFFF"/>
                </a:solidFill>
                <a:latin typeface="Trebuchet MS" panose="020B0703020202090204" pitchFamily="34" charset="0"/>
                <a:cs typeface="Calibri"/>
              </a:rPr>
              <a:t>Prerequisites: </a:t>
            </a:r>
            <a:r>
              <a:rPr lang="en-US" sz="2400" dirty="0">
                <a:solidFill>
                  <a:srgbClr val="FFFFFF"/>
                </a:solidFill>
                <a:latin typeface="Trebuchet MS" panose="020B0703020202090204" pitchFamily="34" charset="0"/>
                <a:cs typeface="Calibri"/>
              </a:rPr>
              <a:t>experience with C++11 (lambdas, STL algorithms)</a:t>
            </a:r>
          </a:p>
        </p:txBody>
      </p:sp>
    </p:spTree>
    <p:extLst>
      <p:ext uri="{BB962C8B-B14F-4D97-AF65-F5344CB8AC3E}">
        <p14:creationId xmlns:p14="http://schemas.microsoft.com/office/powerpoint/2010/main" val="38809077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5424"/>
    </mc:Choice>
    <mc:Fallback xmlns="">
      <p:transition spd="slow" advTm="95424"/>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226056" y="2387300"/>
            <a:ext cx="6483019" cy="3139321"/>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dirty="0" err="1">
                <a:solidFill>
                  <a:srgbClr val="67DAEF"/>
                </a:solidFill>
                <a:latin typeface="Consolas" panose="020B0609020204030204" pitchFamily="49" charset="0"/>
                <a:cs typeface="Consolas" panose="020B0609020204030204" pitchFamily="49" charset="0"/>
              </a:rPr>
              <a:t>double</a:t>
            </a:r>
            <a:r>
              <a:rPr lang="pt-BR" dirty="0">
                <a:solidFill>
                  <a:srgbClr val="67DAEF"/>
                </a:solidFill>
                <a:latin typeface="Consolas" panose="020B0609020204030204" pitchFamily="49" charset="0"/>
                <a:cs typeface="Consolas" panose="020B0609020204030204" pitchFamily="49" charset="0"/>
              </a:rPr>
              <a:t> </a:t>
            </a:r>
            <a:r>
              <a:rPr lang="pt-BR" dirty="0" err="1">
                <a:solidFill>
                  <a:srgbClr val="67DAEF"/>
                </a:solidFill>
                <a:latin typeface="Consolas" panose="020B0609020204030204" pitchFamily="49" charset="0"/>
                <a:cs typeface="Consolas" panose="020B0609020204030204" pitchFamily="49" charset="0"/>
              </a:rPr>
              <a:t>b</a:t>
            </a:r>
            <a:r>
              <a:rPr lang="pt-BR" dirty="0">
                <a:solidFill>
                  <a:srgbClr val="67DAEF"/>
                </a:solidFill>
                <a:latin typeface="Consolas" panose="020B0609020204030204" pitchFamily="49" charset="0"/>
                <a:cs typeface="Consolas" panose="020B0609020204030204" pitchFamily="49" charset="0"/>
              </a:rPr>
              <a:t>;</a:t>
            </a:r>
          </a:p>
          <a:p>
            <a:r>
              <a:rPr lang="pt-BR" dirty="0" err="1">
                <a:solidFill>
                  <a:srgbClr val="67DAEF"/>
                </a:solidFill>
                <a:latin typeface="Consolas" panose="020B0609020204030204" pitchFamily="49" charset="0"/>
                <a:cs typeface="Consolas" panose="020B0609020204030204" pitchFamily="49" charset="0"/>
              </a:rPr>
              <a:t>void</a:t>
            </a:r>
            <a:r>
              <a:rPr lang="pt-BR" dirty="0">
                <a:solidFill>
                  <a:schemeClr val="tx1"/>
                </a:solidFill>
                <a:latin typeface="Consolas" panose="020B0609020204030204" pitchFamily="49" charset="0"/>
                <a:cs typeface="Consolas" panose="020B0609020204030204" pitchFamily="49" charset="0"/>
              </a:rPr>
              <a:t> </a:t>
            </a:r>
            <a:r>
              <a:rPr lang="pt-BR" dirty="0" err="1">
                <a:solidFill>
                  <a:schemeClr val="tx1"/>
                </a:solidFill>
                <a:latin typeface="Consolas" panose="020B0609020204030204" pitchFamily="49" charset="0"/>
                <a:cs typeface="Consolas" panose="020B0609020204030204" pitchFamily="49" charset="0"/>
              </a:rPr>
              <a:t>multiply_with</a:t>
            </a:r>
            <a:r>
              <a:rPr lang="pt-BR" dirty="0">
                <a:solidFill>
                  <a:schemeClr val="tx1"/>
                </a:solidFill>
                <a:latin typeface="Consolas" panose="020B0609020204030204" pitchFamily="49" charset="0"/>
                <a:cs typeface="Consolas" panose="020B0609020204030204" pitchFamily="49" charset="0"/>
              </a:rPr>
              <a:t>(vector&lt;</a:t>
            </a:r>
            <a:r>
              <a:rPr lang="pt-BR" dirty="0" err="1">
                <a:solidFill>
                  <a:srgbClr val="67DAEF"/>
                </a:solidFill>
                <a:latin typeface="Consolas" panose="020B0609020204030204" pitchFamily="49" charset="0"/>
                <a:cs typeface="Consolas" panose="020B0609020204030204" pitchFamily="49" charset="0"/>
              </a:rPr>
              <a:t>double</a:t>
            </a:r>
            <a:r>
              <a:rPr lang="pt-BR" dirty="0">
                <a:solidFill>
                  <a:schemeClr val="tx1"/>
                </a:solidFill>
                <a:latin typeface="Consolas" panose="020B0609020204030204" pitchFamily="49" charset="0"/>
                <a:cs typeface="Consolas" panose="020B0609020204030204" pitchFamily="49" charset="0"/>
              </a:rPr>
              <a:t>&gt;</a:t>
            </a:r>
            <a:r>
              <a:rPr lang="pt-BR" dirty="0">
                <a:solidFill>
                  <a:srgbClr val="F92573"/>
                </a:solidFill>
                <a:latin typeface="Consolas" panose="020B0609020204030204" pitchFamily="49" charset="0"/>
                <a:cs typeface="Consolas" panose="020B0609020204030204" pitchFamily="49" charset="0"/>
              </a:rPr>
              <a:t>&amp;</a:t>
            </a:r>
            <a:r>
              <a:rPr lang="pt-BR" dirty="0">
                <a:solidFill>
                  <a:schemeClr val="tx1"/>
                </a:solidFill>
                <a:latin typeface="Consolas" panose="020B0609020204030204" pitchFamily="49" charset="0"/>
                <a:cs typeface="Consolas" panose="020B0609020204030204" pitchFamily="49" charset="0"/>
              </a:rPr>
              <a:t> </a:t>
            </a:r>
            <a:r>
              <a:rPr lang="pt-BR" dirty="0" err="1">
                <a:solidFill>
                  <a:schemeClr val="tx1"/>
                </a:solidFill>
                <a:latin typeface="Consolas" panose="020B0609020204030204" pitchFamily="49" charset="0"/>
                <a:cs typeface="Consolas" panose="020B0609020204030204" pitchFamily="49" charset="0"/>
              </a:rPr>
              <a:t>v</a:t>
            </a:r>
            <a:r>
              <a:rPr lang="pt-BR" dirty="0">
                <a:solidFill>
                  <a:schemeClr val="tx1"/>
                </a:solidFill>
                <a:latin typeface="Consolas" panose="020B0609020204030204" pitchFamily="49" charset="0"/>
                <a:cs typeface="Consolas" panose="020B0609020204030204" pitchFamily="49" charset="0"/>
              </a:rPr>
              <a:t>, </a:t>
            </a:r>
            <a:r>
              <a:rPr lang="pt-BR" dirty="0" err="1">
                <a:solidFill>
                  <a:srgbClr val="67DAEF"/>
                </a:solidFill>
                <a:latin typeface="Consolas" panose="020B0609020204030204" pitchFamily="49" charset="0"/>
                <a:cs typeface="Consolas" panose="020B0609020204030204" pitchFamily="49" charset="0"/>
              </a:rPr>
              <a:t>double</a:t>
            </a:r>
            <a:r>
              <a:rPr lang="pt-BR" dirty="0">
                <a:solidFill>
                  <a:schemeClr val="tx1"/>
                </a:solidFill>
                <a:latin typeface="Consolas" panose="020B0609020204030204" pitchFamily="49" charset="0"/>
                <a:cs typeface="Consolas" panose="020B0609020204030204" pitchFamily="49" charset="0"/>
              </a:rPr>
              <a:t> a) {</a:t>
            </a:r>
          </a:p>
          <a:p>
            <a:r>
              <a:rPr lang="pt-BR" dirty="0">
                <a:solidFill>
                  <a:schemeClr val="tx1"/>
                </a:solidFill>
                <a:latin typeface="Consolas" panose="020B0609020204030204" pitchFamily="49" charset="0"/>
                <a:cs typeface="Consolas" panose="020B0609020204030204" pitchFamily="49" charset="0"/>
              </a:rPr>
              <a:t>  </a:t>
            </a:r>
            <a:r>
              <a:rPr lang="pt-BR" dirty="0" err="1">
                <a:solidFill>
                  <a:srgbClr val="67DAEF"/>
                </a:solidFill>
                <a:latin typeface="Consolas" panose="020B0609020204030204" pitchFamily="49" charset="0"/>
                <a:cs typeface="Consolas" panose="020B0609020204030204" pitchFamily="49" charset="0"/>
              </a:rPr>
              <a:t>std</a:t>
            </a:r>
            <a:r>
              <a:rPr lang="pt-BR" dirty="0">
                <a:solidFill>
                  <a:srgbClr val="67DAEF"/>
                </a:solidFill>
                <a:latin typeface="Consolas" panose="020B0609020204030204" pitchFamily="49" charset="0"/>
                <a:cs typeface="Consolas" panose="020B0609020204030204" pitchFamily="49" charset="0"/>
              </a:rPr>
              <a:t>::</a:t>
            </a:r>
            <a:r>
              <a:rPr lang="pt-BR" dirty="0" err="1">
                <a:solidFill>
                  <a:schemeClr val="tx1"/>
                </a:solidFill>
                <a:latin typeface="Consolas" panose="020B0609020204030204" pitchFamily="49" charset="0"/>
                <a:cs typeface="Consolas" panose="020B0609020204030204" pitchFamily="49" charset="0"/>
              </a:rPr>
              <a:t>for_each</a:t>
            </a:r>
            <a:r>
              <a:rPr lang="pt-BR" dirty="0">
                <a:solidFill>
                  <a:schemeClr val="tx1"/>
                </a:solidFill>
                <a:latin typeface="Consolas" panose="020B0609020204030204" pitchFamily="49" charset="0"/>
                <a:cs typeface="Consolas" panose="020B0609020204030204" pitchFamily="49" charset="0"/>
              </a:rPr>
              <a:t>(</a:t>
            </a:r>
            <a:r>
              <a:rPr lang="pt-BR" dirty="0" err="1">
                <a:solidFill>
                  <a:srgbClr val="67DAEF"/>
                </a:solidFill>
                <a:latin typeface="Consolas" panose="020B0609020204030204" pitchFamily="49" charset="0"/>
                <a:cs typeface="Consolas" panose="020B0609020204030204" pitchFamily="49" charset="0"/>
              </a:rPr>
              <a:t>std</a:t>
            </a:r>
            <a:r>
              <a:rPr lang="pt-BR" dirty="0">
                <a:solidFill>
                  <a:srgbClr val="67DAEF"/>
                </a:solidFill>
                <a:latin typeface="Consolas" panose="020B0609020204030204" pitchFamily="49" charset="0"/>
                <a:cs typeface="Consolas" panose="020B0609020204030204" pitchFamily="49" charset="0"/>
              </a:rPr>
              <a:t>::</a:t>
            </a:r>
            <a:r>
              <a:rPr lang="pt-BR" dirty="0" err="1">
                <a:solidFill>
                  <a:srgbClr val="67DAEF"/>
                </a:solidFill>
                <a:latin typeface="Consolas" panose="020B0609020204030204" pitchFamily="49" charset="0"/>
                <a:cs typeface="Consolas" panose="020B0609020204030204" pitchFamily="49" charset="0"/>
              </a:rPr>
              <a:t>execution</a:t>
            </a:r>
            <a:r>
              <a:rPr lang="pt-BR" dirty="0">
                <a:solidFill>
                  <a:srgbClr val="67DAEF"/>
                </a:solidFill>
                <a:latin typeface="Consolas" panose="020B0609020204030204" pitchFamily="49" charset="0"/>
                <a:cs typeface="Consolas" panose="020B0609020204030204" pitchFamily="49" charset="0"/>
              </a:rPr>
              <a:t>::</a:t>
            </a:r>
            <a:r>
              <a:rPr lang="pt-BR" dirty="0">
                <a:solidFill>
                  <a:srgbClr val="76B801"/>
                </a:solidFill>
                <a:latin typeface="Consolas" panose="020B0609020204030204" pitchFamily="49" charset="0"/>
                <a:cs typeface="Consolas" panose="020B0609020204030204" pitchFamily="49" charset="0"/>
              </a:rPr>
              <a:t>par</a:t>
            </a:r>
            <a:r>
              <a:rPr lang="pt-BR" dirty="0">
                <a:solidFill>
                  <a:schemeClr val="tx1"/>
                </a:solidFill>
                <a:latin typeface="Consolas" panose="020B0609020204030204" pitchFamily="49" charset="0"/>
                <a:cs typeface="Consolas" panose="020B0609020204030204" pitchFamily="49" charset="0"/>
              </a:rPr>
              <a:t>, </a:t>
            </a:r>
          </a:p>
          <a:p>
            <a:r>
              <a:rPr lang="pt-BR" dirty="0">
                <a:solidFill>
                  <a:schemeClr val="tx1"/>
                </a:solidFill>
                <a:latin typeface="Consolas" panose="020B0609020204030204" pitchFamily="49" charset="0"/>
                <a:cs typeface="Consolas" panose="020B0609020204030204" pitchFamily="49" charset="0"/>
              </a:rPr>
              <a:t>                </a:t>
            </a:r>
            <a:r>
              <a:rPr lang="pt-BR" dirty="0" err="1">
                <a:solidFill>
                  <a:schemeClr val="tx1"/>
                </a:solidFill>
                <a:latin typeface="Consolas" panose="020B0609020204030204" pitchFamily="49" charset="0"/>
                <a:cs typeface="Consolas" panose="020B0609020204030204" pitchFamily="49" charset="0"/>
              </a:rPr>
              <a:t>begin</a:t>
            </a:r>
            <a:r>
              <a:rPr lang="pt-BR" dirty="0">
                <a:solidFill>
                  <a:schemeClr val="tx1"/>
                </a:solidFill>
                <a:latin typeface="Consolas" panose="020B0609020204030204" pitchFamily="49" charset="0"/>
                <a:cs typeface="Consolas" panose="020B0609020204030204" pitchFamily="49" charset="0"/>
              </a:rPr>
              <a:t>(</a:t>
            </a:r>
            <a:r>
              <a:rPr lang="pt-BR" dirty="0" err="1">
                <a:solidFill>
                  <a:schemeClr val="tx1"/>
                </a:solidFill>
                <a:latin typeface="Consolas" panose="020B0609020204030204" pitchFamily="49" charset="0"/>
                <a:cs typeface="Consolas" panose="020B0609020204030204" pitchFamily="49" charset="0"/>
              </a:rPr>
              <a:t>v</a:t>
            </a:r>
            <a:r>
              <a:rPr lang="pt-BR" dirty="0">
                <a:solidFill>
                  <a:schemeClr val="tx1"/>
                </a:solidFill>
                <a:latin typeface="Consolas" panose="020B0609020204030204" pitchFamily="49" charset="0"/>
                <a:cs typeface="Consolas" panose="020B0609020204030204" pitchFamily="49" charset="0"/>
              </a:rPr>
              <a:t>), </a:t>
            </a:r>
            <a:r>
              <a:rPr lang="pt-BR" dirty="0" err="1">
                <a:solidFill>
                  <a:schemeClr val="tx1"/>
                </a:solidFill>
                <a:latin typeface="Consolas" panose="020B0609020204030204" pitchFamily="49" charset="0"/>
                <a:cs typeface="Consolas" panose="020B0609020204030204" pitchFamily="49" charset="0"/>
              </a:rPr>
              <a:t>end</a:t>
            </a:r>
            <a:r>
              <a:rPr lang="pt-BR" dirty="0">
                <a:solidFill>
                  <a:schemeClr val="tx1"/>
                </a:solidFill>
                <a:latin typeface="Consolas" panose="020B0609020204030204" pitchFamily="49" charset="0"/>
                <a:cs typeface="Consolas" panose="020B0609020204030204" pitchFamily="49" charset="0"/>
              </a:rPr>
              <a:t>(</a:t>
            </a:r>
            <a:r>
              <a:rPr lang="pt-BR" dirty="0" err="1">
                <a:solidFill>
                  <a:schemeClr val="tx1"/>
                </a:solidFill>
                <a:latin typeface="Consolas" panose="020B0609020204030204" pitchFamily="49" charset="0"/>
                <a:cs typeface="Consolas" panose="020B0609020204030204" pitchFamily="49" charset="0"/>
              </a:rPr>
              <a:t>v</a:t>
            </a:r>
            <a:r>
              <a:rPr lang="pt-BR" dirty="0">
                <a:solidFill>
                  <a:schemeClr val="tx1"/>
                </a:solidFill>
                <a:latin typeface="Consolas" panose="020B0609020204030204" pitchFamily="49" charset="0"/>
                <a:cs typeface="Consolas" panose="020B0609020204030204" pitchFamily="49" charset="0"/>
              </a:rPr>
              <a:t>),</a:t>
            </a:r>
          </a:p>
          <a:p>
            <a:r>
              <a:rPr lang="pt-BR" dirty="0">
                <a:solidFill>
                  <a:schemeClr val="tx1"/>
                </a:solidFill>
                <a:latin typeface="Consolas" panose="020B0609020204030204" pitchFamily="49" charset="0"/>
                <a:cs typeface="Consolas" panose="020B0609020204030204" pitchFamily="49" charset="0"/>
              </a:rPr>
              <a:t>                [</a:t>
            </a:r>
            <a:r>
              <a:rPr lang="pt-BR" dirty="0">
                <a:solidFill>
                  <a:srgbClr val="F92573"/>
                </a:solidFill>
                <a:latin typeface="Consolas" panose="020B0609020204030204" pitchFamily="49" charset="0"/>
                <a:cs typeface="Consolas" panose="020B0609020204030204" pitchFamily="49" charset="0"/>
              </a:rPr>
              <a:t>&amp;</a:t>
            </a:r>
            <a:r>
              <a:rPr lang="pt-BR" dirty="0">
                <a:solidFill>
                  <a:schemeClr val="tx1"/>
                </a:solidFill>
                <a:latin typeface="Consolas" panose="020B0609020204030204" pitchFamily="49" charset="0"/>
                <a:cs typeface="Consolas" panose="020B0609020204030204" pitchFamily="49" charset="0"/>
              </a:rPr>
              <a:t>](</a:t>
            </a:r>
            <a:r>
              <a:rPr lang="pt-BR" dirty="0" err="1">
                <a:solidFill>
                  <a:srgbClr val="67DAEF"/>
                </a:solidFill>
                <a:latin typeface="Consolas" panose="020B0609020204030204" pitchFamily="49" charset="0"/>
                <a:cs typeface="Consolas" panose="020B0609020204030204" pitchFamily="49" charset="0"/>
              </a:rPr>
              <a:t>double</a:t>
            </a:r>
            <a:r>
              <a:rPr lang="pt-BR" dirty="0">
                <a:solidFill>
                  <a:srgbClr val="F92573"/>
                </a:solidFill>
                <a:latin typeface="Consolas" panose="020B0609020204030204" pitchFamily="49" charset="0"/>
                <a:cs typeface="Consolas" panose="020B0609020204030204" pitchFamily="49" charset="0"/>
              </a:rPr>
              <a:t>&amp;</a:t>
            </a:r>
            <a:r>
              <a:rPr lang="pt-BR" dirty="0">
                <a:solidFill>
                  <a:schemeClr val="tx1"/>
                </a:solidFill>
                <a:latin typeface="Consolas" panose="020B0609020204030204" pitchFamily="49" charset="0"/>
                <a:cs typeface="Consolas" panose="020B0609020204030204" pitchFamily="49" charset="0"/>
              </a:rPr>
              <a:t> </a:t>
            </a:r>
            <a:r>
              <a:rPr lang="pt-BR" dirty="0" err="1">
                <a:solidFill>
                  <a:schemeClr val="tx1"/>
                </a:solidFill>
                <a:latin typeface="Consolas" panose="020B0609020204030204" pitchFamily="49" charset="0"/>
                <a:cs typeface="Consolas" panose="020B0609020204030204" pitchFamily="49" charset="0"/>
              </a:rPr>
              <a:t>x</a:t>
            </a:r>
            <a:r>
              <a:rPr lang="pt-BR" dirty="0">
                <a:solidFill>
                  <a:schemeClr val="tx1"/>
                </a:solidFill>
                <a:latin typeface="Consolas" panose="020B0609020204030204" pitchFamily="49" charset="0"/>
                <a:cs typeface="Consolas" panose="020B0609020204030204" pitchFamily="49" charset="0"/>
              </a:rPr>
              <a:t>) { </a:t>
            </a:r>
            <a:r>
              <a:rPr lang="pt-BR" dirty="0" err="1">
                <a:solidFill>
                  <a:schemeClr val="tx1"/>
                </a:solidFill>
                <a:latin typeface="Consolas" panose="020B0609020204030204" pitchFamily="49" charset="0"/>
                <a:cs typeface="Consolas" panose="020B0609020204030204" pitchFamily="49" charset="0"/>
              </a:rPr>
              <a:t>x</a:t>
            </a:r>
            <a:r>
              <a:rPr lang="pt-BR" dirty="0">
                <a:solidFill>
                  <a:schemeClr val="tx1"/>
                </a:solidFill>
                <a:latin typeface="Consolas" panose="020B0609020204030204" pitchFamily="49" charset="0"/>
                <a:cs typeface="Consolas" panose="020B0609020204030204" pitchFamily="49" charset="0"/>
              </a:rPr>
              <a:t> *= a + </a:t>
            </a:r>
            <a:r>
              <a:rPr lang="pt-BR" dirty="0" err="1">
                <a:solidFill>
                  <a:schemeClr val="tx1"/>
                </a:solidFill>
                <a:latin typeface="Consolas" panose="020B0609020204030204" pitchFamily="49" charset="0"/>
                <a:cs typeface="Consolas" panose="020B0609020204030204" pitchFamily="49" charset="0"/>
              </a:rPr>
              <a:t>b</a:t>
            </a:r>
            <a:r>
              <a:rPr lang="pt-BR" dirty="0">
                <a:solidFill>
                  <a:schemeClr val="tx1"/>
                </a:solidFill>
                <a:latin typeface="Consolas" panose="020B0609020204030204" pitchFamily="49" charset="0"/>
                <a:cs typeface="Consolas" panose="020B0609020204030204" pitchFamily="49" charset="0"/>
              </a:rPr>
              <a:t>; } </a:t>
            </a:r>
          </a:p>
          <a:p>
            <a:r>
              <a:rPr lang="pt-BR" dirty="0">
                <a:solidFill>
                  <a:schemeClr val="tx1"/>
                </a:solidFill>
                <a:latin typeface="Consolas" panose="020B0609020204030204" pitchFamily="49" charset="0"/>
                <a:cs typeface="Consolas" panose="020B0609020204030204" pitchFamily="49" charset="0"/>
              </a:rPr>
              <a:t>  );</a:t>
            </a:r>
          </a:p>
          <a:p>
            <a:r>
              <a:rPr lang="pt-BR" dirty="0">
                <a:solidFill>
                  <a:schemeClr val="tx1"/>
                </a:solidFill>
                <a:latin typeface="Consolas" panose="020B0609020204030204" pitchFamily="49" charset="0"/>
                <a:cs typeface="Consolas" panose="020B0609020204030204" pitchFamily="49" charset="0"/>
              </a:rPr>
              <a:t>}</a:t>
            </a:r>
          </a:p>
          <a:p>
            <a:endParaRPr lang="pt-BR" dirty="0">
              <a:solidFill>
                <a:schemeClr val="tx1"/>
              </a:solidFill>
              <a:latin typeface="Consolas" panose="020B0609020204030204" pitchFamily="49" charset="0"/>
              <a:cs typeface="Consolas" panose="020B0609020204030204" pitchFamily="49" charset="0"/>
            </a:endParaRPr>
          </a:p>
          <a:p>
            <a:endParaRPr lang="pt-BR" dirty="0">
              <a:solidFill>
                <a:schemeClr val="tx1"/>
              </a:solidFill>
              <a:latin typeface="Consolas" panose="020B0609020204030204" pitchFamily="49" charset="0"/>
              <a:cs typeface="Consolas" panose="020B0609020204030204" pitchFamily="49" charset="0"/>
            </a:endParaRPr>
          </a:p>
          <a:p>
            <a:endParaRPr lang="pt-BR" dirty="0">
              <a:solidFill>
                <a:schemeClr val="tx1"/>
              </a:solidFill>
              <a:latin typeface="Consolas" panose="020B0609020204030204" pitchFamily="49" charset="0"/>
              <a:cs typeface="Consolas" panose="020B0609020204030204" pitchFamily="49" charset="0"/>
            </a:endParaRPr>
          </a:p>
          <a:p>
            <a:endParaRPr lang="pt-BR" dirty="0">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14752" y="2386856"/>
            <a:ext cx="4411304" cy="429334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dirty="0">
                <a:solidFill>
                  <a:srgbClr val="FFFFFF"/>
                </a:solidFill>
                <a:latin typeface="Trebuchet MS"/>
              </a:rPr>
              <a:t>Stack variable “a” and global variable “b” are captured by reference (</a:t>
            </a:r>
            <a:r>
              <a:rPr lang="en-US" sz="2000" dirty="0">
                <a:solidFill>
                  <a:srgbClr val="F92573"/>
                </a:solidFill>
                <a:latin typeface="Trebuchet MS"/>
              </a:rPr>
              <a:t>&amp;</a:t>
            </a:r>
            <a:r>
              <a:rPr lang="en-US" sz="2000" dirty="0">
                <a:solidFill>
                  <a:srgbClr val="FFFFFF"/>
                </a:solidFill>
                <a:latin typeface="Trebuchet MS"/>
              </a:rPr>
              <a:t>).</a:t>
            </a:r>
          </a:p>
          <a:p>
            <a:pPr marL="0" indent="0">
              <a:buNone/>
            </a:pPr>
            <a:r>
              <a:rPr lang="en-US" sz="2000" dirty="0">
                <a:solidFill>
                  <a:srgbClr val="FFFFFF"/>
                </a:solidFill>
                <a:latin typeface="Trebuchet MS"/>
              </a:rPr>
              <a:t>Accelerators read it remotely from the CPU thread stack. </a:t>
            </a:r>
          </a:p>
          <a:p>
            <a:pPr marL="0" indent="0">
              <a:buNone/>
            </a:pPr>
            <a:endParaRPr lang="en-US" sz="2000" dirty="0">
              <a:solidFill>
                <a:srgbClr val="FFFFFF"/>
              </a:solidFill>
              <a:latin typeface="Trebuchet MS"/>
            </a:endParaRPr>
          </a:p>
          <a:p>
            <a:pPr marL="151765" indent="-151765"/>
            <a:r>
              <a:rPr lang="en-US" sz="2000" dirty="0">
                <a:solidFill>
                  <a:srgbClr val="FFFFFF"/>
                </a:solidFill>
                <a:latin typeface="Trebuchet MS"/>
              </a:rPr>
              <a:t>Non-coherent HW (PCIe): </a:t>
            </a:r>
            <a:br>
              <a:rPr lang="en-US" sz="2000" dirty="0">
                <a:latin typeface="Trebuchet MS"/>
              </a:rPr>
            </a:br>
            <a:r>
              <a:rPr lang="en-US" sz="2000" dirty="0">
                <a:solidFill>
                  <a:srgbClr val="FF0000"/>
                </a:solidFill>
                <a:latin typeface="Trebuchet MS"/>
              </a:rPr>
              <a:t>not supported</a:t>
            </a:r>
          </a:p>
          <a:p>
            <a:pPr marL="151765" indent="-151765"/>
            <a:r>
              <a:rPr lang="en-US" sz="2000" dirty="0">
                <a:solidFill>
                  <a:srgbClr val="FFFFFF"/>
                </a:solidFill>
                <a:latin typeface="Trebuchet MS"/>
              </a:rPr>
              <a:t>Coherent HW (Grace Hopper): poor performance.</a:t>
            </a:r>
          </a:p>
          <a:p>
            <a:pPr marL="151765" indent="-151765"/>
            <a:r>
              <a:rPr lang="en-US" sz="2000" dirty="0">
                <a:latin typeface="Trebuchet MS"/>
              </a:rPr>
              <a:t>Note: this is a problem for stack data and </a:t>
            </a:r>
            <a:r>
              <a:rPr lang="en-US" sz="2000" dirty="0" err="1">
                <a:latin typeface="Trebuchet MS"/>
              </a:rPr>
              <a:t>globals</a:t>
            </a:r>
            <a:r>
              <a:rPr lang="en-US" sz="2000" dirty="0">
                <a:latin typeface="Trebuchet MS"/>
              </a:rPr>
              <a:t> only, not for heap data (the vector).</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cs typeface="Calibri Light"/>
              </a:rPr>
            </a:br>
            <a:r>
              <a:rPr lang="en-US" sz="4800" b="1">
                <a:solidFill>
                  <a:srgbClr val="FFFFFF"/>
                </a:solidFill>
                <a:cs typeface="Calibri Light"/>
              </a:rPr>
              <a:t>Accelerator support limitation</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52780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97461"/>
    </mc:Choice>
    <mc:Fallback xmlns="">
      <p:transition spd="slow" advTm="197461"/>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209309" y="2378926"/>
            <a:ext cx="6483019" cy="535531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7DAEF"/>
                </a:solidFill>
                <a:latin typeface="Consolas" panose="020B0609020204030204" pitchFamily="49" charset="0"/>
                <a:cs typeface="Consolas" panose="020B0609020204030204" pitchFamily="49" charset="0"/>
              </a:rPr>
              <a:t>void</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multiply_with</a:t>
            </a:r>
            <a:r>
              <a:rPr lang="pt-BR">
                <a:solidFill>
                  <a:schemeClr val="tx1"/>
                </a:solidFill>
                <a:latin typeface="Consolas" panose="020B0609020204030204" pitchFamily="49" charset="0"/>
                <a:cs typeface="Consolas" panose="020B0609020204030204" pitchFamily="49" charset="0"/>
              </a:rPr>
              <a:t>(vector&lt;</a:t>
            </a:r>
            <a:r>
              <a:rPr lang="pt-BR" err="1">
                <a:solidFill>
                  <a:srgbClr val="67DAEF"/>
                </a:solidFill>
                <a:latin typeface="Consolas" panose="020B0609020204030204" pitchFamily="49" charset="0"/>
                <a:cs typeface="Consolas" panose="020B0609020204030204" pitchFamily="49" charset="0"/>
              </a:rPr>
              <a:t>double</a:t>
            </a:r>
            <a:r>
              <a:rPr lang="pt-BR">
                <a:solidFill>
                  <a:schemeClr val="tx1"/>
                </a:solidFill>
                <a:latin typeface="Consolas" panose="020B0609020204030204" pitchFamily="49" charset="0"/>
                <a:cs typeface="Consolas" panose="020B0609020204030204" pitchFamily="49" charset="0"/>
              </a:rPr>
              <a:t>&gt;</a:t>
            </a:r>
            <a:r>
              <a:rPr lang="pt-BR">
                <a:solidFill>
                  <a:srgbClr val="F92573"/>
                </a:solidFill>
                <a:latin typeface="Consolas" panose="020B0609020204030204" pitchFamily="49" charset="0"/>
                <a:cs typeface="Consolas" panose="020B0609020204030204" pitchFamily="49" charset="0"/>
              </a:rPr>
              <a:t>&amp;</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 </a:t>
            </a:r>
            <a:r>
              <a:rPr lang="pt-BR" err="1">
                <a:solidFill>
                  <a:srgbClr val="67DAEF"/>
                </a:solidFill>
                <a:latin typeface="Consolas" panose="020B0609020204030204" pitchFamily="49" charset="0"/>
                <a:cs typeface="Consolas" panose="020B0609020204030204" pitchFamily="49" charset="0"/>
              </a:rPr>
              <a:t>double</a:t>
            </a:r>
            <a:r>
              <a:rPr lang="pt-BR">
                <a:solidFill>
                  <a:schemeClr val="tx1"/>
                </a:solidFill>
                <a:latin typeface="Consolas" panose="020B0609020204030204" pitchFamily="49" charset="0"/>
                <a:cs typeface="Consolas" panose="020B0609020204030204" pitchFamily="49" charset="0"/>
              </a:rPr>
              <a:t> a) {</a:t>
            </a:r>
          </a:p>
          <a:p>
            <a:r>
              <a:rPr lang="pt-BR">
                <a:solidFill>
                  <a:schemeClr val="tx1"/>
                </a:solidFill>
                <a:latin typeface="Consolas" panose="020B0609020204030204" pitchFamily="49" charset="0"/>
                <a:cs typeface="Consolas" panose="020B0609020204030204" pitchFamily="49" charset="0"/>
              </a:rPr>
              <a:t>  </a:t>
            </a:r>
            <a:r>
              <a:rPr lang="pt-BR" err="1">
                <a:solidFill>
                  <a:srgbClr val="67DAEF"/>
                </a:solidFill>
                <a:latin typeface="Consolas" panose="020B0609020204030204" pitchFamily="49" charset="0"/>
                <a:cs typeface="Consolas" panose="020B0609020204030204" pitchFamily="49" charset="0"/>
              </a:rPr>
              <a:t>std</a:t>
            </a:r>
            <a:r>
              <a:rPr lang="pt-BR">
                <a:solidFill>
                  <a:srgbClr val="67DAEF"/>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for_each</a:t>
            </a:r>
            <a:r>
              <a:rPr lang="pt-BR">
                <a:solidFill>
                  <a:schemeClr val="tx1"/>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std</a:t>
            </a:r>
            <a:r>
              <a:rPr lang="pt-BR">
                <a:solidFill>
                  <a:srgbClr val="67DAEF"/>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execution</a:t>
            </a:r>
            <a:r>
              <a:rPr lang="pt-BR">
                <a:solidFill>
                  <a:srgbClr val="67DAEF"/>
                </a:solidFill>
                <a:latin typeface="Consolas" panose="020B0609020204030204" pitchFamily="49" charset="0"/>
                <a:cs typeface="Consolas" panose="020B0609020204030204" pitchFamily="49" charset="0"/>
              </a:rPr>
              <a:t>::</a:t>
            </a:r>
            <a:r>
              <a:rPr lang="pt-BR">
                <a:solidFill>
                  <a:srgbClr val="76B801"/>
                </a:solidFill>
                <a:latin typeface="Consolas" panose="020B0609020204030204" pitchFamily="49" charset="0"/>
                <a:cs typeface="Consolas" panose="020B0609020204030204" pitchFamily="49" charset="0"/>
              </a:rPr>
              <a:t>par</a:t>
            </a:r>
            <a:r>
              <a:rPr lang="pt-BR">
                <a:solidFill>
                  <a:schemeClr val="tx1"/>
                </a:solidFill>
                <a:latin typeface="Consolas" panose="020B0609020204030204" pitchFamily="49" charset="0"/>
                <a:cs typeface="Consolas" panose="020B0609020204030204" pitchFamily="49" charset="0"/>
              </a:rPr>
              <a:t>, </a:t>
            </a:r>
          </a:p>
          <a:p>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begin</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end</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a:t>
            </a:r>
          </a:p>
          <a:p>
            <a:r>
              <a:rPr lang="pt-BR">
                <a:solidFill>
                  <a:schemeClr val="tx1"/>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&amp;</a:t>
            </a:r>
            <a:r>
              <a:rPr lang="pt-BR">
                <a:solidFill>
                  <a:schemeClr val="tx1"/>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double</a:t>
            </a:r>
            <a:r>
              <a:rPr lang="pt-BR">
                <a:solidFill>
                  <a:srgbClr val="F92573"/>
                </a:solidFill>
                <a:latin typeface="Consolas" panose="020B0609020204030204" pitchFamily="49" charset="0"/>
                <a:cs typeface="Consolas" panose="020B0609020204030204" pitchFamily="49" charset="0"/>
              </a:rPr>
              <a:t>&amp;</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x</a:t>
            </a:r>
            <a:r>
              <a:rPr lang="pt-BR">
                <a:solidFill>
                  <a:schemeClr val="tx1"/>
                </a:solidFill>
                <a:latin typeface="Consolas" panose="020B0609020204030204" pitchFamily="49" charset="0"/>
                <a:cs typeface="Consolas" panose="020B0609020204030204" pitchFamily="49" charset="0"/>
              </a:rPr>
              <a:t>) { </a:t>
            </a:r>
            <a:r>
              <a:rPr lang="pt-BR" err="1">
                <a:solidFill>
                  <a:schemeClr val="tx1"/>
                </a:solidFill>
                <a:latin typeface="Consolas" panose="020B0609020204030204" pitchFamily="49" charset="0"/>
                <a:cs typeface="Consolas" panose="020B0609020204030204" pitchFamily="49" charset="0"/>
              </a:rPr>
              <a:t>x</a:t>
            </a:r>
            <a:r>
              <a:rPr lang="pt-BR">
                <a:solidFill>
                  <a:schemeClr val="tx1"/>
                </a:solidFill>
                <a:latin typeface="Consolas" panose="020B0609020204030204" pitchFamily="49" charset="0"/>
                <a:cs typeface="Consolas" panose="020B0609020204030204" pitchFamily="49" charset="0"/>
              </a:rPr>
              <a:t> *= a; } </a:t>
            </a:r>
          </a:p>
          <a:p>
            <a:r>
              <a:rPr lang="pt-BR">
                <a:solidFill>
                  <a:schemeClr val="tx1"/>
                </a:solidFill>
                <a:latin typeface="Consolas" panose="020B0609020204030204" pitchFamily="49" charset="0"/>
                <a:cs typeface="Consolas" panose="020B0609020204030204" pitchFamily="49" charset="0"/>
              </a:rPr>
              <a:t>  );</a:t>
            </a:r>
          </a:p>
          <a:p>
            <a:r>
              <a:rPr lang="pt-BR">
                <a:solidFill>
                  <a:schemeClr val="tx1"/>
                </a:solidFill>
                <a:latin typeface="Consolas" panose="020B0609020204030204" pitchFamily="49" charset="0"/>
                <a:cs typeface="Consolas" panose="020B0609020204030204" pitchFamily="49" charset="0"/>
              </a:rPr>
              <a:t>}</a:t>
            </a: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panose="020B0609020204030204" pitchFamily="49" charset="0"/>
                <a:cs typeface="Consolas" panose="020B0609020204030204" pitchFamily="49" charset="0"/>
              </a:rPr>
              <a:t>void</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multiply_with</a:t>
            </a:r>
            <a:r>
              <a:rPr lang="pt-BR">
                <a:solidFill>
                  <a:schemeClr val="tx1"/>
                </a:solidFill>
                <a:latin typeface="Consolas" panose="020B0609020204030204" pitchFamily="49" charset="0"/>
                <a:cs typeface="Consolas" panose="020B0609020204030204" pitchFamily="49" charset="0"/>
              </a:rPr>
              <a:t>(vector&lt;</a:t>
            </a:r>
            <a:r>
              <a:rPr lang="pt-BR" err="1">
                <a:solidFill>
                  <a:srgbClr val="67DAEF"/>
                </a:solidFill>
                <a:latin typeface="Consolas" panose="020B0609020204030204" pitchFamily="49" charset="0"/>
                <a:cs typeface="Consolas" panose="020B0609020204030204" pitchFamily="49" charset="0"/>
              </a:rPr>
              <a:t>double</a:t>
            </a:r>
            <a:r>
              <a:rPr lang="pt-BR">
                <a:solidFill>
                  <a:schemeClr val="tx1"/>
                </a:solidFill>
                <a:latin typeface="Consolas" panose="020B0609020204030204" pitchFamily="49" charset="0"/>
                <a:cs typeface="Consolas" panose="020B0609020204030204" pitchFamily="49" charset="0"/>
              </a:rPr>
              <a:t>&gt;</a:t>
            </a:r>
            <a:r>
              <a:rPr lang="pt-BR">
                <a:solidFill>
                  <a:srgbClr val="F92573"/>
                </a:solidFill>
                <a:latin typeface="Consolas" panose="020B0609020204030204" pitchFamily="49" charset="0"/>
                <a:cs typeface="Consolas" panose="020B0609020204030204" pitchFamily="49" charset="0"/>
              </a:rPr>
              <a:t>&amp;</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 </a:t>
            </a:r>
            <a:r>
              <a:rPr lang="pt-BR" err="1">
                <a:solidFill>
                  <a:srgbClr val="67DAEF"/>
                </a:solidFill>
                <a:latin typeface="Consolas" panose="020B0609020204030204" pitchFamily="49" charset="0"/>
                <a:cs typeface="Consolas" panose="020B0609020204030204" pitchFamily="49" charset="0"/>
              </a:rPr>
              <a:t>double</a:t>
            </a:r>
            <a:r>
              <a:rPr lang="pt-BR">
                <a:solidFill>
                  <a:schemeClr val="tx1"/>
                </a:solidFill>
                <a:latin typeface="Consolas" panose="020B0609020204030204" pitchFamily="49" charset="0"/>
                <a:cs typeface="Consolas" panose="020B0609020204030204" pitchFamily="49" charset="0"/>
              </a:rPr>
              <a:t> a) {</a:t>
            </a:r>
          </a:p>
          <a:p>
            <a:r>
              <a:rPr lang="pt-BR">
                <a:solidFill>
                  <a:schemeClr val="tx1"/>
                </a:solidFill>
                <a:latin typeface="Consolas" panose="020B0609020204030204" pitchFamily="49" charset="0"/>
                <a:cs typeface="Consolas" panose="020B0609020204030204" pitchFamily="49" charset="0"/>
              </a:rPr>
              <a:t>  </a:t>
            </a:r>
            <a:r>
              <a:rPr lang="pt-BR" err="1">
                <a:solidFill>
                  <a:srgbClr val="67DAEF"/>
                </a:solidFill>
                <a:latin typeface="Consolas" panose="020B0609020204030204" pitchFamily="49" charset="0"/>
                <a:cs typeface="Consolas" panose="020B0609020204030204" pitchFamily="49" charset="0"/>
              </a:rPr>
              <a:t>std</a:t>
            </a:r>
            <a:r>
              <a:rPr lang="pt-BR">
                <a:solidFill>
                  <a:srgbClr val="67DAEF"/>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for_each</a:t>
            </a:r>
            <a:r>
              <a:rPr lang="pt-BR">
                <a:solidFill>
                  <a:schemeClr val="tx1"/>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std</a:t>
            </a:r>
            <a:r>
              <a:rPr lang="pt-BR">
                <a:solidFill>
                  <a:srgbClr val="67DAEF"/>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execution</a:t>
            </a:r>
            <a:r>
              <a:rPr lang="pt-BR">
                <a:solidFill>
                  <a:srgbClr val="67DAEF"/>
                </a:solidFill>
                <a:latin typeface="Consolas" panose="020B0609020204030204" pitchFamily="49" charset="0"/>
                <a:cs typeface="Consolas" panose="020B0609020204030204" pitchFamily="49" charset="0"/>
              </a:rPr>
              <a:t>::</a:t>
            </a:r>
            <a:r>
              <a:rPr lang="pt-BR">
                <a:solidFill>
                  <a:srgbClr val="76B801"/>
                </a:solidFill>
                <a:latin typeface="Consolas" panose="020B0609020204030204" pitchFamily="49" charset="0"/>
                <a:cs typeface="Consolas" panose="020B0609020204030204" pitchFamily="49" charset="0"/>
              </a:rPr>
              <a:t>par</a:t>
            </a:r>
            <a:r>
              <a:rPr lang="pt-BR">
                <a:solidFill>
                  <a:schemeClr val="tx1"/>
                </a:solidFill>
                <a:latin typeface="Consolas" panose="020B0609020204030204" pitchFamily="49" charset="0"/>
                <a:cs typeface="Consolas" panose="020B0609020204030204" pitchFamily="49" charset="0"/>
              </a:rPr>
              <a:t>, </a:t>
            </a:r>
          </a:p>
          <a:p>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begin</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end</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a:t>
            </a:r>
          </a:p>
          <a:p>
            <a:r>
              <a:rPr lang="pt-BR">
                <a:solidFill>
                  <a:schemeClr val="tx1"/>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a:t>
            </a:r>
            <a:r>
              <a:rPr lang="pt-BR">
                <a:solidFill>
                  <a:schemeClr val="tx1"/>
                </a:solidFill>
                <a:latin typeface="Consolas" panose="020B0609020204030204" pitchFamily="49" charset="0"/>
                <a:cs typeface="Consolas" panose="020B0609020204030204" pitchFamily="49" charset="0"/>
              </a:rPr>
              <a:t>](</a:t>
            </a:r>
            <a:r>
              <a:rPr lang="pt-BR" err="1">
                <a:solidFill>
                  <a:srgbClr val="67DAEF"/>
                </a:solidFill>
                <a:latin typeface="Consolas" panose="020B0609020204030204" pitchFamily="49" charset="0"/>
                <a:cs typeface="Consolas" panose="020B0609020204030204" pitchFamily="49" charset="0"/>
              </a:rPr>
              <a:t>double</a:t>
            </a:r>
            <a:r>
              <a:rPr lang="pt-BR">
                <a:solidFill>
                  <a:srgbClr val="F92573"/>
                </a:solidFill>
                <a:latin typeface="Consolas" panose="020B0609020204030204" pitchFamily="49" charset="0"/>
                <a:cs typeface="Consolas" panose="020B0609020204030204" pitchFamily="49" charset="0"/>
              </a:rPr>
              <a:t>&amp;</a:t>
            </a:r>
            <a:r>
              <a:rPr lang="pt-BR">
                <a:solidFill>
                  <a:schemeClr val="tx1"/>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x</a:t>
            </a:r>
            <a:r>
              <a:rPr lang="pt-BR">
                <a:solidFill>
                  <a:schemeClr val="tx1"/>
                </a:solidFill>
                <a:latin typeface="Consolas" panose="020B0609020204030204" pitchFamily="49" charset="0"/>
                <a:cs typeface="Consolas" panose="020B0609020204030204" pitchFamily="49" charset="0"/>
              </a:rPr>
              <a:t>) { </a:t>
            </a:r>
            <a:r>
              <a:rPr lang="pt-BR" err="1">
                <a:solidFill>
                  <a:schemeClr val="tx1"/>
                </a:solidFill>
                <a:latin typeface="Consolas" panose="020B0609020204030204" pitchFamily="49" charset="0"/>
                <a:cs typeface="Consolas" panose="020B0609020204030204" pitchFamily="49" charset="0"/>
              </a:rPr>
              <a:t>x</a:t>
            </a:r>
            <a:r>
              <a:rPr lang="pt-BR">
                <a:solidFill>
                  <a:schemeClr val="tx1"/>
                </a:solidFill>
                <a:latin typeface="Consolas" panose="020B0609020204030204" pitchFamily="49" charset="0"/>
                <a:cs typeface="Consolas" panose="020B0609020204030204" pitchFamily="49" charset="0"/>
              </a:rPr>
              <a:t> *= a; } </a:t>
            </a:r>
          </a:p>
          <a:p>
            <a:r>
              <a:rPr lang="pt-BR">
                <a:solidFill>
                  <a:schemeClr val="tx1"/>
                </a:solidFill>
                <a:latin typeface="Consolas" panose="020B0609020204030204" pitchFamily="49" charset="0"/>
                <a:cs typeface="Consolas" panose="020B0609020204030204" pitchFamily="49" charset="0"/>
              </a:rPr>
              <a:t>  );</a:t>
            </a:r>
          </a:p>
          <a:p>
            <a:r>
              <a:rPr lang="pt-BR">
                <a:solidFill>
                  <a:schemeClr val="tx1"/>
                </a:solidFill>
                <a:latin typeface="Consolas" panose="020B0609020204030204" pitchFamily="49" charset="0"/>
                <a:cs typeface="Consolas" panose="020B0609020204030204" pitchFamily="49" charset="0"/>
              </a:rPr>
              <a:t>}</a:t>
            </a: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06380" y="2378482"/>
            <a:ext cx="3693455" cy="138264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Stack variable “a” is captured by reference (</a:t>
            </a:r>
            <a:r>
              <a:rPr lang="en-US" sz="2000">
                <a:solidFill>
                  <a:srgbClr val="F92573"/>
                </a:solidFill>
                <a:latin typeface="Trebuchet MS"/>
              </a:rPr>
              <a:t>&amp;</a:t>
            </a:r>
            <a:r>
              <a:rPr lang="en-US" sz="2000">
                <a:solidFill>
                  <a:srgbClr val="FFFFFF"/>
                </a:solidFill>
                <a:latin typeface="Trebuchet MS"/>
              </a:rPr>
              <a:t>). This is problematic (non-supported or slow).</a:t>
            </a:r>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cs typeface="Calibri Light"/>
              </a:rPr>
            </a:br>
            <a:r>
              <a:rPr lang="en-US" sz="4800" b="1">
                <a:solidFill>
                  <a:srgbClr val="FFFFFF"/>
                </a:solidFill>
                <a:cs typeface="Calibri Light"/>
              </a:rPr>
              <a:t>Accelerator support limitation</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 name="Subtitle 9">
            <a:extLst>
              <a:ext uri="{FF2B5EF4-FFF2-40B4-BE49-F238E27FC236}">
                <a16:creationId xmlns:a16="http://schemas.microsoft.com/office/drawing/2014/main" id="{9EB3753B-DC94-BFA7-8E6D-073C52FB78E3}"/>
              </a:ext>
            </a:extLst>
          </p:cNvPr>
          <p:cNvSpPr txBox="1">
            <a:spLocks/>
          </p:cNvSpPr>
          <p:nvPr/>
        </p:nvSpPr>
        <p:spPr>
          <a:xfrm>
            <a:off x="806378" y="4672854"/>
            <a:ext cx="3676708" cy="186831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latin typeface="Trebuchet MS"/>
              </a:rPr>
              <a:t>Solution: Stack variable “a” is captured by value (</a:t>
            </a:r>
            <a:r>
              <a:rPr lang="en-US" sz="2000">
                <a:solidFill>
                  <a:srgbClr val="F92573"/>
                </a:solidFill>
                <a:latin typeface="Trebuchet MS"/>
              </a:rPr>
              <a:t>=</a:t>
            </a:r>
            <a:r>
              <a:rPr lang="en-US" sz="2000">
                <a:latin typeface="Trebuchet MS"/>
              </a:rPr>
              <a:t>) and copied to the accelerator. </a:t>
            </a:r>
            <a:endParaRPr lang="en-US" sz="2000"/>
          </a:p>
        </p:txBody>
      </p:sp>
    </p:spTree>
    <p:extLst>
      <p:ext uri="{BB962C8B-B14F-4D97-AF65-F5344CB8AC3E}">
        <p14:creationId xmlns:p14="http://schemas.microsoft.com/office/powerpoint/2010/main" val="41216875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29642"/>
    </mc:Choice>
    <mc:Fallback xmlns="">
      <p:transition spd="slow" advTm="129642"/>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ISO C++ </a:t>
            </a:r>
            <a:r>
              <a:rPr lang="en-US" sz="4800" b="1">
                <a:solidFill>
                  <a:srgbClr val="76B801"/>
                </a:solidFill>
                <a:cs typeface="Calibri Light"/>
              </a:rPr>
              <a:t>parallel</a:t>
            </a:r>
            <a:r>
              <a:rPr lang="en-US" sz="4800" b="1">
                <a:solidFill>
                  <a:srgbClr val="FFFFFF"/>
                </a:solidFill>
                <a:cs typeface="Calibri Light"/>
              </a:rPr>
              <a:t> algorithms</a:t>
            </a:r>
            <a:br>
              <a:rPr lang="en-US" sz="4800" b="1">
                <a:solidFill>
                  <a:srgbClr val="FFFFFF"/>
                </a:solidFill>
                <a:cs typeface="Calibri Light"/>
              </a:rPr>
            </a:br>
            <a:r>
              <a:rPr lang="en-US" sz="4800" b="1">
                <a:solidFill>
                  <a:srgbClr val="FFFFFF"/>
                </a:solidFill>
                <a:cs typeface="Calibri Light"/>
              </a:rPr>
              <a:t>References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18" name="Subtitle 9">
            <a:extLst>
              <a:ext uri="{FF2B5EF4-FFF2-40B4-BE49-F238E27FC236}">
                <a16:creationId xmlns:a16="http://schemas.microsoft.com/office/drawing/2014/main" id="{F9AEFA1F-9886-8242-9CE6-41A28ABFEE93}"/>
              </a:ext>
            </a:extLst>
          </p:cNvPr>
          <p:cNvSpPr txBox="1">
            <a:spLocks/>
          </p:cNvSpPr>
          <p:nvPr/>
        </p:nvSpPr>
        <p:spPr>
          <a:xfrm>
            <a:off x="762000" y="2083452"/>
            <a:ext cx="9939334" cy="437450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err="1">
                <a:solidFill>
                  <a:srgbClr val="FFFFFF"/>
                </a:solidFill>
                <a:latin typeface="Trebuchet MS"/>
              </a:rPr>
              <a:t>CppCon</a:t>
            </a:r>
            <a:r>
              <a:rPr lang="en-US" sz="2000">
                <a:solidFill>
                  <a:srgbClr val="FFFFFF"/>
                </a:solidFill>
                <a:latin typeface="Trebuchet MS"/>
              </a:rPr>
              <a:t> talks:</a:t>
            </a:r>
          </a:p>
          <a:p>
            <a:r>
              <a:rPr lang="en-US" sz="1800">
                <a:latin typeface="Trebuchet MS"/>
              </a:rPr>
              <a:t>Thomas Rodgers, </a:t>
            </a:r>
            <a:r>
              <a:rPr lang="en-US" sz="1800" i="1">
                <a:latin typeface="Trebuchet MS"/>
              </a:rPr>
              <a:t>Bringing C++ 17 Parallel Algorithms to a standard library near you</a:t>
            </a:r>
            <a:r>
              <a:rPr lang="en-US" sz="1800">
                <a:latin typeface="Trebuchet MS"/>
              </a:rPr>
              <a:t>, 2018</a:t>
            </a:r>
          </a:p>
          <a:p>
            <a:r>
              <a:rPr lang="en-US" sz="1800">
                <a:latin typeface="Trebuchet MS"/>
              </a:rPr>
              <a:t>Olivier Giroux, </a:t>
            </a:r>
            <a:r>
              <a:rPr lang="en-US" sz="1800" i="1">
                <a:solidFill>
                  <a:srgbClr val="76B801"/>
                </a:solidFill>
                <a:latin typeface="Trebuchet MS"/>
              </a:rPr>
              <a:t>Designing (New) C++ Hardware</a:t>
            </a:r>
            <a:r>
              <a:rPr lang="en-US" sz="1800">
                <a:latin typeface="Trebuchet MS"/>
              </a:rPr>
              <a:t>, 2017</a:t>
            </a:r>
          </a:p>
          <a:p>
            <a:r>
              <a:rPr lang="en-US" sz="1800">
                <a:latin typeface="Trebuchet MS"/>
              </a:rPr>
              <a:t>Dietmar Kühl, </a:t>
            </a:r>
            <a:r>
              <a:rPr lang="en-US" sz="1800" i="1">
                <a:latin typeface="Trebuchet MS"/>
              </a:rPr>
              <a:t>C++17 Parallel Algorithms</a:t>
            </a:r>
            <a:r>
              <a:rPr lang="en-US" sz="1800">
                <a:latin typeface="Trebuchet MS"/>
              </a:rPr>
              <a:t>, 2017</a:t>
            </a:r>
          </a:p>
          <a:p>
            <a:r>
              <a:rPr lang="en-US" sz="1800">
                <a:latin typeface="Trebuchet MS"/>
              </a:rPr>
              <a:t>Bryce Adelstein </a:t>
            </a:r>
            <a:r>
              <a:rPr lang="en-US" sz="1800" err="1">
                <a:latin typeface="Trebuchet MS"/>
              </a:rPr>
              <a:t>Lelbach</a:t>
            </a:r>
            <a:r>
              <a:rPr lang="en-US" sz="1800">
                <a:latin typeface="Trebuchet MS"/>
              </a:rPr>
              <a:t>, </a:t>
            </a:r>
            <a:r>
              <a:rPr lang="en-US" sz="1800" i="1">
                <a:solidFill>
                  <a:srgbClr val="76B801"/>
                </a:solidFill>
                <a:latin typeface="Trebuchet MS"/>
              </a:rPr>
              <a:t>The C++17 Parallel Algorithms Library and Beyond</a:t>
            </a:r>
            <a:r>
              <a:rPr lang="en-US" sz="1800">
                <a:latin typeface="Trebuchet MS"/>
              </a:rPr>
              <a:t>, 2016</a:t>
            </a:r>
          </a:p>
          <a:p>
            <a:endParaRPr lang="en-US" sz="2000">
              <a:solidFill>
                <a:srgbClr val="FFFFFF"/>
              </a:solidFill>
              <a:latin typeface="Trebuchet MS"/>
            </a:endParaRPr>
          </a:p>
          <a:p>
            <a:pPr marL="0" indent="0">
              <a:buNone/>
            </a:pPr>
            <a:r>
              <a:rPr lang="en-US" sz="2000">
                <a:solidFill>
                  <a:srgbClr val="FFFFFF"/>
                </a:solidFill>
                <a:latin typeface="Trebuchet MS"/>
              </a:rPr>
              <a:t>GTC talks:</a:t>
            </a:r>
          </a:p>
          <a:p>
            <a:r>
              <a:rPr lang="en-US" sz="1800">
                <a:latin typeface="Trebuchet MS"/>
              </a:rPr>
              <a:t>Simon McIntosh-Smith et al., </a:t>
            </a:r>
            <a:r>
              <a:rPr lang="en-US" sz="1800" i="1">
                <a:latin typeface="Trebuchet MS"/>
              </a:rPr>
              <a:t>How to Develop Performance Portable Codes using the Latest Parallel Programming Standards</a:t>
            </a:r>
            <a:r>
              <a:rPr lang="en-US" sz="1800">
                <a:latin typeface="Trebuchet MS"/>
              </a:rPr>
              <a:t>, Spring 2022</a:t>
            </a:r>
          </a:p>
          <a:p>
            <a:r>
              <a:rPr lang="en-US" sz="1800">
                <a:latin typeface="Trebuchet MS"/>
              </a:rPr>
              <a:t>Jonas Latt, </a:t>
            </a:r>
            <a:r>
              <a:rPr lang="en-US" sz="1800" i="1">
                <a:latin typeface="Trebuchet MS"/>
              </a:rPr>
              <a:t>Porting a Scientific Application to GPU Using C++ Standard Parallelism</a:t>
            </a:r>
            <a:r>
              <a:rPr lang="en-US" sz="1800">
                <a:latin typeface="Trebuchet MS"/>
              </a:rPr>
              <a:t>, Fall 2021</a:t>
            </a:r>
          </a:p>
          <a:p>
            <a:r>
              <a:rPr lang="en-US" sz="1800">
                <a:latin typeface="Trebuchet MS"/>
              </a:rPr>
              <a:t>Jonas Latt, </a:t>
            </a:r>
            <a:r>
              <a:rPr lang="en-US" sz="1800" i="1">
                <a:latin typeface="Trebuchet MS"/>
              </a:rPr>
              <a:t>Fluid Dynamics on GPUs with C++ Parallel Algorithms: State-of-the-Art Performance through a Hardware-Agnostic Approach</a:t>
            </a:r>
            <a:r>
              <a:rPr lang="en-US" sz="1800">
                <a:latin typeface="Trebuchet MS"/>
              </a:rPr>
              <a:t>, Spring 2021</a:t>
            </a:r>
          </a:p>
        </p:txBody>
      </p:sp>
    </p:spTree>
    <p:extLst>
      <p:ext uri="{BB962C8B-B14F-4D97-AF65-F5344CB8AC3E}">
        <p14:creationId xmlns:p14="http://schemas.microsoft.com/office/powerpoint/2010/main" val="225551846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5216"/>
    </mc:Choice>
    <mc:Fallback xmlns="">
      <p:transition spd="slow" advTm="85216"/>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C++ </a:t>
            </a:r>
            <a:r>
              <a:rPr lang="en-US" sz="4800" b="1">
                <a:cs typeface="Calibri Light"/>
              </a:rPr>
              <a:t>Parallel Algorithms in C++17 &amp; C++20</a:t>
            </a:r>
            <a:br>
              <a:rPr lang="en-US" sz="4800" b="1">
                <a:cs typeface="Calibri Light"/>
              </a:rPr>
            </a:br>
            <a:r>
              <a:rPr lang="en-US" sz="4800" b="1">
                <a:cs typeface="Calibri Light"/>
              </a:rPr>
              <a:t>See </a:t>
            </a:r>
            <a:r>
              <a:rPr lang="en-US" sz="3600">
                <a:solidFill>
                  <a:schemeClr val="accent2"/>
                </a:solidFill>
                <a:latin typeface="Trebuchet MS"/>
                <a:hlinkClick r:id="rId3">
                  <a:extLst>
                    <a:ext uri="{A12FA001-AC4F-418D-AE19-62706E023703}">
                      <ahyp:hlinkClr xmlns:ahyp="http://schemas.microsoft.com/office/drawing/2018/hyperlinkcolor" val="tx"/>
                    </a:ext>
                  </a:extLst>
                </a:hlinkClick>
              </a:rPr>
              <a:t>https://en.cppreference.com/w/cpp/algorithm</a:t>
            </a:r>
            <a:endParaRPr lang="en-US" sz="4800"/>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5" name="Subtitle 9">
            <a:extLst>
              <a:ext uri="{FF2B5EF4-FFF2-40B4-BE49-F238E27FC236}">
                <a16:creationId xmlns:a16="http://schemas.microsoft.com/office/drawing/2014/main" id="{D5D72604-FF29-1249-A938-4EF9633D79BF}"/>
              </a:ext>
            </a:extLst>
          </p:cNvPr>
          <p:cNvSpPr txBox="1">
            <a:spLocks/>
          </p:cNvSpPr>
          <p:nvPr/>
        </p:nvSpPr>
        <p:spPr>
          <a:xfrm>
            <a:off x="761997" y="1929316"/>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Iteration &amp; Transform</a:t>
            </a:r>
          </a:p>
        </p:txBody>
      </p:sp>
      <p:sp>
        <p:nvSpPr>
          <p:cNvPr id="12" name="Content Placeholder 1">
            <a:extLst>
              <a:ext uri="{FF2B5EF4-FFF2-40B4-BE49-F238E27FC236}">
                <a16:creationId xmlns:a16="http://schemas.microsoft.com/office/drawing/2014/main" id="{F65EF856-D511-3340-A96A-298D9531ACD0}"/>
              </a:ext>
            </a:extLst>
          </p:cNvPr>
          <p:cNvSpPr txBox="1">
            <a:spLocks/>
          </p:cNvSpPr>
          <p:nvPr/>
        </p:nvSpPr>
        <p:spPr>
          <a:xfrm>
            <a:off x="6429083" y="6183187"/>
            <a:ext cx="3683342" cy="525980"/>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Consolas"/>
                <a:cs typeface="Courier New"/>
              </a:rPr>
              <a:t>includes, </a:t>
            </a:r>
            <a:r>
              <a:rPr lang="en-US" sz="1100">
                <a:solidFill>
                  <a:srgbClr val="66D9EF"/>
                </a:solidFill>
                <a:latin typeface="Trebuchet MS"/>
                <a:cs typeface="Courier New"/>
              </a:rPr>
              <a:t>std::</a:t>
            </a:r>
            <a:r>
              <a:rPr lang="en-US" sz="1100" err="1">
                <a:latin typeface="Trebuchet MS"/>
                <a:cs typeface="Courier New"/>
              </a:rPr>
              <a:t>set_intersection</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set_union</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Consolas"/>
                <a:cs typeface="Courier New"/>
              </a:rPr>
              <a:t>set_difference</a:t>
            </a:r>
            <a:r>
              <a:rPr lang="en-US" sz="1100">
                <a:latin typeface="Consolas"/>
                <a:cs typeface="Courier New"/>
              </a:rPr>
              <a:t>, </a:t>
            </a:r>
            <a:r>
              <a:rPr lang="en-US" sz="1100">
                <a:solidFill>
                  <a:srgbClr val="66D9EF"/>
                </a:solidFill>
                <a:latin typeface="Trebuchet MS"/>
                <a:cs typeface="Courier New"/>
              </a:rPr>
              <a:t>std::</a:t>
            </a:r>
            <a:r>
              <a:rPr lang="en-US" sz="1100" err="1">
                <a:latin typeface="Trebuchet MS"/>
                <a:cs typeface="Courier New"/>
              </a:rPr>
              <a:t>set_symmetric_difference</a:t>
            </a:r>
            <a:endParaRPr lang="en-US" sz="1100">
              <a:latin typeface="Trebuchet MS"/>
              <a:cs typeface="Courier New"/>
            </a:endParaRPr>
          </a:p>
        </p:txBody>
      </p:sp>
      <p:sp>
        <p:nvSpPr>
          <p:cNvPr id="13" name="Content Placeholder 1">
            <a:extLst>
              <a:ext uri="{FF2B5EF4-FFF2-40B4-BE49-F238E27FC236}">
                <a16:creationId xmlns:a16="http://schemas.microsoft.com/office/drawing/2014/main" id="{ADF6CF8A-3718-A44D-98DA-C4033DA0D103}"/>
              </a:ext>
            </a:extLst>
          </p:cNvPr>
          <p:cNvSpPr txBox="1">
            <a:spLocks/>
          </p:cNvSpPr>
          <p:nvPr/>
        </p:nvSpPr>
        <p:spPr>
          <a:xfrm>
            <a:off x="762351" y="3428009"/>
            <a:ext cx="4009913" cy="204786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reduce, </a:t>
            </a:r>
            <a:r>
              <a:rPr lang="en-US" sz="1100">
                <a:solidFill>
                  <a:srgbClr val="66D9EF"/>
                </a:solidFill>
                <a:latin typeface="Trebuchet MS"/>
                <a:cs typeface="Courier New"/>
              </a:rPr>
              <a:t>std::</a:t>
            </a:r>
            <a:r>
              <a:rPr lang="en-US" sz="1100" err="1">
                <a:latin typeface="Trebuchet MS"/>
                <a:cs typeface="Courier New"/>
              </a:rPr>
              <a:t>transform_reduce</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solidFill>
                  <a:srgbClr val="FFFFFF"/>
                </a:solidFill>
                <a:latin typeface="Trebuchet MS"/>
                <a:cs typeface="Courier New"/>
              </a:rPr>
              <a:t>exclusive</a:t>
            </a:r>
            <a:r>
              <a:rPr lang="en-US" sz="1100" err="1">
                <a:latin typeface="Trebuchet MS"/>
                <a:cs typeface="Courier New"/>
              </a:rPr>
              <a:t>_scan</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inclusive_scan</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solidFill>
                  <a:srgbClr val="FFFFFF"/>
                </a:solidFill>
                <a:latin typeface="Trebuchet MS"/>
                <a:cs typeface="Courier New"/>
              </a:rPr>
              <a:t>adjacent_difference</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all_of</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any_of</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none_of</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count, </a:t>
            </a:r>
            <a:r>
              <a:rPr lang="en-US" sz="1100">
                <a:solidFill>
                  <a:srgbClr val="66D9EF"/>
                </a:solidFill>
                <a:latin typeface="Trebuchet MS"/>
                <a:cs typeface="Courier New"/>
              </a:rPr>
              <a:t>std::</a:t>
            </a:r>
            <a:r>
              <a:rPr lang="en-US" sz="1100" err="1">
                <a:latin typeface="Trebuchet MS"/>
                <a:cs typeface="Courier New"/>
              </a:rPr>
              <a:t>count_if</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is_sorted</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is_sorted_until</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is_partitioned</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is_heap</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is_heap_until</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max_element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min_element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minmax_element</a:t>
            </a:r>
            <a:endParaRPr lang="en-US" sz="1300">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equal, </a:t>
            </a:r>
            <a:r>
              <a:rPr lang="en-US" sz="1100">
                <a:solidFill>
                  <a:srgbClr val="66D9EF"/>
                </a:solidFill>
                <a:latin typeface="Trebuchet MS"/>
                <a:cs typeface="Courier New"/>
              </a:rPr>
              <a:t>std::</a:t>
            </a:r>
            <a:r>
              <a:rPr lang="en-US" sz="1100" err="1">
                <a:latin typeface="Trebuchet MS"/>
                <a:cs typeface="Courier New"/>
              </a:rPr>
              <a:t>lexicographical_compare</a:t>
            </a:r>
            <a:endParaRPr lang="en-US" sz="1300"/>
          </a:p>
          <a:p>
            <a:pPr marL="0" indent="0">
              <a:lnSpc>
                <a:spcPct val="100000"/>
              </a:lnSpc>
              <a:spcBef>
                <a:spcPts val="200"/>
              </a:spcBef>
              <a:spcAft>
                <a:spcPts val="200"/>
              </a:spcAft>
              <a:buNone/>
            </a:pPr>
            <a:endParaRPr lang="en-US" sz="1100">
              <a:latin typeface="Consolas"/>
              <a:cs typeface="Courier New"/>
            </a:endParaRPr>
          </a:p>
          <a:p>
            <a:pPr marL="0" indent="0">
              <a:lnSpc>
                <a:spcPct val="100000"/>
              </a:lnSpc>
              <a:spcBef>
                <a:spcPts val="200"/>
              </a:spcBef>
              <a:spcAft>
                <a:spcPts val="200"/>
              </a:spcAft>
              <a:buNone/>
            </a:pPr>
            <a:endParaRPr lang="en-US" sz="1100">
              <a:latin typeface="Consolas"/>
              <a:cs typeface="Courier New"/>
            </a:endParaRPr>
          </a:p>
          <a:p>
            <a:pPr marL="0" indent="0">
              <a:lnSpc>
                <a:spcPct val="100000"/>
              </a:lnSpc>
              <a:spcBef>
                <a:spcPts val="200"/>
              </a:spcBef>
              <a:spcAft>
                <a:spcPts val="200"/>
              </a:spcAft>
              <a:buNone/>
            </a:pPr>
            <a:endParaRPr lang="en-US" sz="1100">
              <a:latin typeface="Consolas"/>
              <a:cs typeface="Courier New"/>
            </a:endParaRPr>
          </a:p>
          <a:p>
            <a:pPr marL="0" indent="0">
              <a:lnSpc>
                <a:spcPct val="100000"/>
              </a:lnSpc>
              <a:spcBef>
                <a:spcPts val="200"/>
              </a:spcBef>
              <a:spcAft>
                <a:spcPts val="200"/>
              </a:spcAft>
              <a:buNone/>
            </a:pPr>
            <a:endParaRPr lang="en-US" sz="1100">
              <a:latin typeface="Consolas"/>
              <a:cs typeface="Courier New"/>
            </a:endParaRPr>
          </a:p>
          <a:p>
            <a:pPr marL="151765" indent="-151765">
              <a:lnSpc>
                <a:spcPct val="100000"/>
              </a:lnSpc>
              <a:spcBef>
                <a:spcPts val="200"/>
              </a:spcBef>
              <a:spcAft>
                <a:spcPts val="200"/>
              </a:spcAft>
              <a:buNone/>
            </a:pPr>
            <a:endParaRPr lang="en-US" sz="1100">
              <a:cs typeface="Courier New"/>
            </a:endParaRPr>
          </a:p>
        </p:txBody>
      </p:sp>
      <p:sp>
        <p:nvSpPr>
          <p:cNvPr id="14" name="Content Placeholder 1">
            <a:extLst>
              <a:ext uri="{FF2B5EF4-FFF2-40B4-BE49-F238E27FC236}">
                <a16:creationId xmlns:a16="http://schemas.microsoft.com/office/drawing/2014/main" id="{17BF341B-3E58-3541-BF2B-984513E70202}"/>
              </a:ext>
            </a:extLst>
          </p:cNvPr>
          <p:cNvSpPr txBox="1">
            <a:spLocks/>
          </p:cNvSpPr>
          <p:nvPr/>
        </p:nvSpPr>
        <p:spPr>
          <a:xfrm>
            <a:off x="761997" y="5891542"/>
            <a:ext cx="4746792" cy="74369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find, </a:t>
            </a:r>
            <a:r>
              <a:rPr lang="en-US" sz="1100">
                <a:solidFill>
                  <a:srgbClr val="66D9EF"/>
                </a:solidFill>
                <a:latin typeface="Trebuchet MS"/>
                <a:cs typeface="Courier New"/>
              </a:rPr>
              <a:t>std::</a:t>
            </a:r>
            <a:r>
              <a:rPr lang="en-US" sz="1100" err="1">
                <a:latin typeface="Trebuchet MS"/>
                <a:cs typeface="Courier New"/>
              </a:rPr>
              <a:t>find_if</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find_if_not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find_end</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find_first_of</a:t>
            </a:r>
            <a:endParaRPr lang="en-US"/>
          </a:p>
          <a:p>
            <a:pPr marL="151765" indent="-151765">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adjacent_find</a:t>
            </a:r>
            <a:r>
              <a:rPr lang="en-US" sz="1100">
                <a:latin typeface="Trebuchet MS"/>
                <a:cs typeface="Courier New"/>
              </a:rPr>
              <a:t>, </a:t>
            </a:r>
            <a:r>
              <a:rPr lang="en-US" sz="1100">
                <a:solidFill>
                  <a:srgbClr val="66D9EF"/>
                </a:solidFill>
                <a:latin typeface="Trebuchet MS"/>
                <a:cs typeface="Courier New"/>
              </a:rPr>
              <a:t>std::</a:t>
            </a:r>
            <a:r>
              <a:rPr lang="en-US" sz="1100">
                <a:latin typeface="Trebuchet MS"/>
                <a:cs typeface="Courier New"/>
              </a:rPr>
              <a:t>mismatch</a:t>
            </a:r>
            <a:endParaRPr lang="en-US" sz="1300"/>
          </a:p>
          <a:p>
            <a:pPr marL="151765" indent="-151765">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search, </a:t>
            </a:r>
            <a:r>
              <a:rPr lang="en-US" sz="1100">
                <a:solidFill>
                  <a:srgbClr val="66D9EF"/>
                </a:solidFill>
                <a:latin typeface="Trebuchet MS"/>
                <a:cs typeface="Courier New"/>
              </a:rPr>
              <a:t>std::</a:t>
            </a:r>
            <a:r>
              <a:rPr lang="en-US" sz="1100" err="1">
                <a:latin typeface="Trebuchet MS"/>
                <a:cs typeface="Courier New"/>
              </a:rPr>
              <a:t>search_n</a:t>
            </a:r>
            <a:endParaRPr lang="en-US" sz="1300"/>
          </a:p>
        </p:txBody>
      </p:sp>
      <p:sp>
        <p:nvSpPr>
          <p:cNvPr id="19" name="Content Placeholder 1">
            <a:extLst>
              <a:ext uri="{FF2B5EF4-FFF2-40B4-BE49-F238E27FC236}">
                <a16:creationId xmlns:a16="http://schemas.microsoft.com/office/drawing/2014/main" id="{31229913-7DDC-1C45-BD2C-E8D74A8AE010}"/>
              </a:ext>
            </a:extLst>
          </p:cNvPr>
          <p:cNvSpPr txBox="1">
            <a:spLocks/>
          </p:cNvSpPr>
          <p:nvPr/>
        </p:nvSpPr>
        <p:spPr>
          <a:xfrm>
            <a:off x="6431446" y="2217292"/>
            <a:ext cx="4746792" cy="1246111"/>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copy / </a:t>
            </a:r>
            <a:r>
              <a:rPr lang="en-US" sz="1100" err="1">
                <a:latin typeface="Trebuchet MS"/>
                <a:cs typeface="Courier New"/>
              </a:rPr>
              <a:t>copy_if</a:t>
            </a:r>
            <a:r>
              <a:rPr lang="en-US" sz="1100">
                <a:latin typeface="Trebuchet MS"/>
                <a:cs typeface="Courier New"/>
              </a:rPr>
              <a:t> / </a:t>
            </a:r>
            <a:r>
              <a:rPr lang="en-US" sz="1100" err="1">
                <a:latin typeface="Trebuchet MS"/>
                <a:cs typeface="Courier New"/>
              </a:rPr>
              <a:t>copy_n</a:t>
            </a:r>
            <a:r>
              <a:rPr lang="en-US" sz="1100">
                <a:latin typeface="Trebuchet MS"/>
                <a:cs typeface="Courier New"/>
              </a:rPr>
              <a:t> / move / uninitialized_...</a:t>
            </a: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fill, </a:t>
            </a:r>
            <a:r>
              <a:rPr lang="en-US" sz="1100">
                <a:solidFill>
                  <a:srgbClr val="66D9EF"/>
                </a:solidFill>
                <a:latin typeface="Trebuchet MS"/>
                <a:cs typeface="Courier New"/>
              </a:rPr>
              <a:t>std::</a:t>
            </a:r>
            <a:r>
              <a:rPr lang="en-US" sz="1100" err="1">
                <a:latin typeface="Trebuchet MS"/>
                <a:cs typeface="Courier New"/>
              </a:rPr>
              <a:t>fill_n</a:t>
            </a:r>
            <a:r>
              <a:rPr lang="en-US" sz="1100">
                <a:latin typeface="Trebuchet MS"/>
                <a:cs typeface="Courier New"/>
              </a:rPr>
              <a:t>, </a:t>
            </a:r>
            <a:r>
              <a:rPr lang="en-US" sz="1100">
                <a:solidFill>
                  <a:srgbClr val="66D9EF"/>
                </a:solidFill>
                <a:latin typeface="Trebuchet MS"/>
                <a:cs typeface="Courier New"/>
              </a:rPr>
              <a:t>std::</a:t>
            </a:r>
            <a:r>
              <a:rPr lang="en-US" sz="1100">
                <a:latin typeface="Trebuchet MS"/>
                <a:cs typeface="Courier New"/>
              </a:rPr>
              <a:t>uninitialized_...</a:t>
            </a:r>
            <a:endParaRPr lang="en-US" sz="1300">
              <a:solidFill>
                <a:srgbClr val="FFFFFF"/>
              </a:solidFill>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generate, </a:t>
            </a:r>
            <a:r>
              <a:rPr lang="en-US" sz="1100">
                <a:solidFill>
                  <a:srgbClr val="66D9EF"/>
                </a:solidFill>
                <a:latin typeface="Trebuchet MS"/>
                <a:cs typeface="Courier New"/>
              </a:rPr>
              <a:t>std::</a:t>
            </a:r>
            <a:r>
              <a:rPr lang="en-US" sz="1100" err="1">
                <a:latin typeface="Trebuchet MS"/>
                <a:cs typeface="Courier New"/>
              </a:rPr>
              <a:t>generate_n</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swap_ranges</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reverse, </a:t>
            </a:r>
            <a:r>
              <a:rPr lang="en-US" sz="1100">
                <a:solidFill>
                  <a:srgbClr val="66D9EF"/>
                </a:solidFill>
                <a:latin typeface="Trebuchet MS"/>
                <a:cs typeface="Courier New"/>
              </a:rPr>
              <a:t>std::</a:t>
            </a:r>
            <a:r>
              <a:rPr lang="en-US" sz="1100" err="1">
                <a:latin typeface="Trebuchet MS"/>
                <a:cs typeface="Courier New"/>
              </a:rPr>
              <a:t>reverse_copy</a:t>
            </a:r>
            <a:endParaRPr lang="en-US"/>
          </a:p>
        </p:txBody>
      </p:sp>
      <p:sp>
        <p:nvSpPr>
          <p:cNvPr id="21" name="Content Placeholder 1">
            <a:extLst>
              <a:ext uri="{FF2B5EF4-FFF2-40B4-BE49-F238E27FC236}">
                <a16:creationId xmlns:a16="http://schemas.microsoft.com/office/drawing/2014/main" id="{EF2CEDA3-5C8D-CB45-8589-824E82990210}"/>
              </a:ext>
            </a:extLst>
          </p:cNvPr>
          <p:cNvSpPr txBox="1">
            <a:spLocks/>
          </p:cNvSpPr>
          <p:nvPr/>
        </p:nvSpPr>
        <p:spPr>
          <a:xfrm>
            <a:off x="768696" y="2212616"/>
            <a:ext cx="4746792" cy="768815"/>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
              </a:spcBef>
              <a:spcAft>
                <a:spcPts val="200"/>
              </a:spcAft>
              <a:buNone/>
            </a:pPr>
            <a:r>
              <a:rPr lang="en-US" sz="1100" dirty="0">
                <a:solidFill>
                  <a:srgbClr val="66D9EF"/>
                </a:solidFill>
                <a:latin typeface="Trebuchet MS"/>
                <a:cs typeface="Courier New"/>
              </a:rPr>
              <a:t>std::</a:t>
            </a:r>
            <a:r>
              <a:rPr lang="en-US" sz="1100" dirty="0">
                <a:latin typeface="Trebuchet MS"/>
                <a:cs typeface="Courier New"/>
              </a:rPr>
              <a:t>for_each, </a:t>
            </a:r>
            <a:r>
              <a:rPr lang="en-US" sz="1100" dirty="0">
                <a:solidFill>
                  <a:srgbClr val="66D9EF"/>
                </a:solidFill>
                <a:latin typeface="Trebuchet MS"/>
                <a:cs typeface="Courier New"/>
              </a:rPr>
              <a:t>std::</a:t>
            </a:r>
            <a:r>
              <a:rPr lang="en-US" sz="1100" dirty="0" err="1">
                <a:latin typeface="Trebuchet MS"/>
                <a:cs typeface="Courier New"/>
              </a:rPr>
              <a:t>for_each_n</a:t>
            </a:r>
            <a:endParaRPr lang="en-US" dirty="0"/>
          </a:p>
          <a:p>
            <a:pPr marL="0" indent="0">
              <a:lnSpc>
                <a:spcPct val="100000"/>
              </a:lnSpc>
              <a:spcBef>
                <a:spcPts val="200"/>
              </a:spcBef>
              <a:spcAft>
                <a:spcPts val="200"/>
              </a:spcAft>
              <a:buNone/>
            </a:pPr>
            <a:r>
              <a:rPr lang="en-US" sz="1100" dirty="0">
                <a:solidFill>
                  <a:srgbClr val="66D9EF"/>
                </a:solidFill>
                <a:latin typeface="Trebuchet MS"/>
                <a:cs typeface="Courier New"/>
              </a:rPr>
              <a:t>std::</a:t>
            </a:r>
            <a:r>
              <a:rPr lang="en-US" sz="1100" dirty="0">
                <a:solidFill>
                  <a:srgbClr val="FFFFFF"/>
                </a:solidFill>
                <a:latin typeface="Trebuchet MS"/>
                <a:cs typeface="Courier New"/>
              </a:rPr>
              <a:t>transform</a:t>
            </a:r>
            <a:r>
              <a:rPr lang="en-US" sz="1100" dirty="0">
                <a:latin typeface="Trebuchet MS"/>
                <a:cs typeface="Courier New"/>
              </a:rPr>
              <a:t>, </a:t>
            </a:r>
            <a:r>
              <a:rPr lang="en-US" sz="1100" dirty="0">
                <a:solidFill>
                  <a:srgbClr val="66D9EF"/>
                </a:solidFill>
                <a:latin typeface="Trebuchet MS"/>
                <a:cs typeface="Courier New"/>
              </a:rPr>
              <a:t>std::</a:t>
            </a:r>
            <a:r>
              <a:rPr lang="en-US" sz="1100" dirty="0" err="1">
                <a:latin typeface="Trebuchet MS"/>
                <a:cs typeface="Courier New"/>
              </a:rPr>
              <a:t>transform_reduce</a:t>
            </a:r>
            <a:endParaRPr lang="en-US" sz="1100" dirty="0">
              <a:cs typeface="Courier New"/>
            </a:endParaRPr>
          </a:p>
          <a:p>
            <a:pPr marL="0" indent="0">
              <a:lnSpc>
                <a:spcPct val="100000"/>
              </a:lnSpc>
              <a:spcBef>
                <a:spcPts val="200"/>
              </a:spcBef>
              <a:spcAft>
                <a:spcPts val="200"/>
              </a:spcAft>
              <a:buNone/>
            </a:pPr>
            <a:r>
              <a:rPr lang="en-US" sz="1100" dirty="0">
                <a:solidFill>
                  <a:srgbClr val="66D9EF"/>
                </a:solidFill>
                <a:latin typeface="Trebuchet MS"/>
                <a:cs typeface="Courier New"/>
              </a:rPr>
              <a:t>std::</a:t>
            </a:r>
            <a:r>
              <a:rPr lang="en-US" sz="1100" dirty="0" err="1">
                <a:latin typeface="Trebuchet MS"/>
                <a:cs typeface="Courier New"/>
              </a:rPr>
              <a:t>transform_inclusive_scan</a:t>
            </a:r>
            <a:r>
              <a:rPr lang="en-US" sz="1100" dirty="0">
                <a:latin typeface="Trebuchet MS"/>
                <a:cs typeface="Courier New"/>
              </a:rPr>
              <a:t>, </a:t>
            </a:r>
            <a:r>
              <a:rPr lang="en-US" sz="1100" dirty="0">
                <a:solidFill>
                  <a:srgbClr val="66D9EF"/>
                </a:solidFill>
                <a:latin typeface="Trebuchet MS"/>
                <a:cs typeface="Courier New"/>
              </a:rPr>
              <a:t>std::</a:t>
            </a:r>
            <a:r>
              <a:rPr lang="en-US" sz="1100" dirty="0" err="1">
                <a:latin typeface="Trebuchet MS"/>
                <a:cs typeface="Courier New"/>
              </a:rPr>
              <a:t>transform_exclusive_scan</a:t>
            </a:r>
            <a:endParaRPr lang="en-US" sz="1100" dirty="0">
              <a:latin typeface="Trebuchet MS"/>
              <a:cs typeface="Courier New"/>
            </a:endParaRPr>
          </a:p>
        </p:txBody>
      </p:sp>
      <p:sp>
        <p:nvSpPr>
          <p:cNvPr id="23" name="Content Placeholder 1">
            <a:extLst>
              <a:ext uri="{FF2B5EF4-FFF2-40B4-BE49-F238E27FC236}">
                <a16:creationId xmlns:a16="http://schemas.microsoft.com/office/drawing/2014/main" id="{1C7AE7A1-E777-4442-8EC1-27923FE939AA}"/>
              </a:ext>
            </a:extLst>
          </p:cNvPr>
          <p:cNvSpPr txBox="1">
            <a:spLocks/>
          </p:cNvSpPr>
          <p:nvPr/>
        </p:nvSpPr>
        <p:spPr>
          <a:xfrm>
            <a:off x="6437409" y="3693267"/>
            <a:ext cx="4746792" cy="768815"/>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remove, </a:t>
            </a:r>
            <a:r>
              <a:rPr lang="en-US" sz="1100">
                <a:solidFill>
                  <a:srgbClr val="66D9EF"/>
                </a:solidFill>
                <a:latin typeface="Trebuchet MS"/>
                <a:cs typeface="Courier New"/>
              </a:rPr>
              <a:t>std::</a:t>
            </a:r>
            <a:r>
              <a:rPr lang="en-US" sz="1100" err="1">
                <a:latin typeface="Trebuchet MS"/>
                <a:cs typeface="Courier New"/>
              </a:rPr>
              <a:t>remove_if</a:t>
            </a:r>
            <a:r>
              <a:rPr lang="en-US" sz="1100">
                <a:latin typeface="Trebuchet MS"/>
                <a:cs typeface="Courier New"/>
              </a:rPr>
              <a:t> </a:t>
            </a:r>
            <a:endParaRPr lang="en-US"/>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replace, </a:t>
            </a:r>
            <a:r>
              <a:rPr lang="en-US" sz="1100">
                <a:solidFill>
                  <a:srgbClr val="66D9EF"/>
                </a:solidFill>
                <a:latin typeface="Trebuchet MS"/>
                <a:cs typeface="Courier New"/>
              </a:rPr>
              <a:t>std::</a:t>
            </a:r>
            <a:r>
              <a:rPr lang="en-US" sz="1100" err="1">
                <a:latin typeface="Trebuchet MS"/>
                <a:cs typeface="Courier New"/>
              </a:rPr>
              <a:t>replace_if</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replace_copy</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replace_copy_if</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unique / </a:t>
            </a:r>
            <a:r>
              <a:rPr lang="en-US" sz="1100">
                <a:solidFill>
                  <a:srgbClr val="66D9EF"/>
                </a:solidFill>
                <a:latin typeface="Trebuchet MS"/>
                <a:cs typeface="Courier New"/>
              </a:rPr>
              <a:t>std::</a:t>
            </a:r>
            <a:r>
              <a:rPr lang="en-US" sz="1100" err="1">
                <a:latin typeface="Trebuchet MS"/>
                <a:cs typeface="Courier New"/>
              </a:rPr>
              <a:t>unique_copy</a:t>
            </a:r>
            <a:endParaRPr lang="en-US"/>
          </a:p>
        </p:txBody>
      </p:sp>
      <p:sp>
        <p:nvSpPr>
          <p:cNvPr id="25" name="Content Placeholder 1">
            <a:extLst>
              <a:ext uri="{FF2B5EF4-FFF2-40B4-BE49-F238E27FC236}">
                <a16:creationId xmlns:a16="http://schemas.microsoft.com/office/drawing/2014/main" id="{C18D6F9C-B0F8-544B-9BFF-04DB89C077BD}"/>
              </a:ext>
            </a:extLst>
          </p:cNvPr>
          <p:cNvSpPr txBox="1">
            <a:spLocks/>
          </p:cNvSpPr>
          <p:nvPr/>
        </p:nvSpPr>
        <p:spPr>
          <a:xfrm>
            <a:off x="6431446" y="4716453"/>
            <a:ext cx="4746792" cy="118749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sort, </a:t>
            </a:r>
            <a:r>
              <a:rPr lang="en-US" sz="1100">
                <a:solidFill>
                  <a:srgbClr val="66D9EF"/>
                </a:solidFill>
                <a:latin typeface="Trebuchet MS"/>
                <a:cs typeface="Courier New"/>
              </a:rPr>
              <a:t>std::</a:t>
            </a:r>
            <a:r>
              <a:rPr lang="en-US" sz="1100" err="1">
                <a:latin typeface="Trebuchet MS"/>
                <a:cs typeface="Courier New"/>
              </a:rPr>
              <a:t>stable_sort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partial_sort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partial_sort_copy</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rotate, </a:t>
            </a:r>
            <a:r>
              <a:rPr lang="en-US" sz="1100">
                <a:solidFill>
                  <a:srgbClr val="66D9EF"/>
                </a:solidFill>
                <a:latin typeface="Trebuchet MS"/>
                <a:cs typeface="Courier New"/>
              </a:rPr>
              <a:t>std::</a:t>
            </a:r>
            <a:r>
              <a:rPr lang="en-US" sz="1100" err="1">
                <a:latin typeface="Trebuchet MS"/>
                <a:cs typeface="Courier New"/>
              </a:rPr>
              <a:t>rotate_copy</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shift_left</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shift_right</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partition, </a:t>
            </a:r>
            <a:r>
              <a:rPr lang="en-US" sz="1100">
                <a:solidFill>
                  <a:srgbClr val="66D9EF"/>
                </a:solidFill>
                <a:latin typeface="Trebuchet MS"/>
                <a:cs typeface="Courier New"/>
              </a:rPr>
              <a:t>std::</a:t>
            </a:r>
            <a:r>
              <a:rPr lang="en-US" sz="1100" err="1">
                <a:latin typeface="Trebuchet MS"/>
                <a:cs typeface="Courier New"/>
              </a:rPr>
              <a:t>partition_copy</a:t>
            </a:r>
            <a:r>
              <a:rPr lang="en-US" sz="1100">
                <a:latin typeface="Trebuchet MS"/>
                <a:cs typeface="Courier New"/>
              </a:rPr>
              <a:t>, </a:t>
            </a:r>
            <a:r>
              <a:rPr lang="en-US" sz="1100">
                <a:solidFill>
                  <a:srgbClr val="66D9EF"/>
                </a:solidFill>
                <a:latin typeface="Trebuchet MS"/>
                <a:cs typeface="Courier New"/>
              </a:rPr>
              <a:t>std::</a:t>
            </a:r>
            <a:r>
              <a:rPr lang="en-US" sz="1100" err="1">
                <a:latin typeface="Trebuchet MS"/>
                <a:cs typeface="Courier New"/>
              </a:rPr>
              <a:t>stable_partition</a:t>
            </a:r>
            <a:endParaRPr lang="en-US" sz="1100">
              <a:latin typeface="Trebuchet MS"/>
              <a:cs typeface="Courier New"/>
            </a:endParaRPr>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err="1">
                <a:latin typeface="Trebuchet MS"/>
                <a:cs typeface="Courier New"/>
              </a:rPr>
              <a:t>nth_element</a:t>
            </a:r>
            <a:endParaRPr lang="en-US" sz="1300"/>
          </a:p>
          <a:p>
            <a:pPr marL="0" indent="0">
              <a:lnSpc>
                <a:spcPct val="100000"/>
              </a:lnSpc>
              <a:spcBef>
                <a:spcPts val="200"/>
              </a:spcBef>
              <a:spcAft>
                <a:spcPts val="200"/>
              </a:spcAft>
              <a:buNone/>
            </a:pPr>
            <a:r>
              <a:rPr lang="en-US" sz="1100">
                <a:solidFill>
                  <a:srgbClr val="66D9EF"/>
                </a:solidFill>
                <a:latin typeface="Trebuchet MS"/>
                <a:cs typeface="Courier New"/>
              </a:rPr>
              <a:t>std::</a:t>
            </a:r>
            <a:r>
              <a:rPr lang="en-US" sz="1100">
                <a:latin typeface="Trebuchet MS"/>
                <a:cs typeface="Courier New"/>
              </a:rPr>
              <a:t>merge, </a:t>
            </a:r>
            <a:r>
              <a:rPr lang="en-US" sz="1100">
                <a:solidFill>
                  <a:srgbClr val="66D9EF"/>
                </a:solidFill>
                <a:latin typeface="Trebuchet MS"/>
                <a:cs typeface="Courier New"/>
              </a:rPr>
              <a:t>std::</a:t>
            </a:r>
            <a:r>
              <a:rPr lang="en-US" sz="1100" err="1">
                <a:latin typeface="Trebuchet MS"/>
                <a:cs typeface="Courier New"/>
              </a:rPr>
              <a:t>inplace_merge</a:t>
            </a:r>
            <a:endParaRPr lang="en-US" sz="1300">
              <a:latin typeface="Trebuchet MS"/>
            </a:endParaRPr>
          </a:p>
        </p:txBody>
      </p:sp>
      <p:sp>
        <p:nvSpPr>
          <p:cNvPr id="27" name="Subtitle 9">
            <a:extLst>
              <a:ext uri="{FF2B5EF4-FFF2-40B4-BE49-F238E27FC236}">
                <a16:creationId xmlns:a16="http://schemas.microsoft.com/office/drawing/2014/main" id="{A15B7849-B38B-674B-935E-29D6E39A8945}"/>
              </a:ext>
            </a:extLst>
          </p:cNvPr>
          <p:cNvSpPr txBox="1">
            <a:spLocks/>
          </p:cNvSpPr>
          <p:nvPr/>
        </p:nvSpPr>
        <p:spPr>
          <a:xfrm>
            <a:off x="761997" y="3138104"/>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Reductions</a:t>
            </a:r>
          </a:p>
        </p:txBody>
      </p:sp>
      <p:sp>
        <p:nvSpPr>
          <p:cNvPr id="28" name="Subtitle 9">
            <a:extLst>
              <a:ext uri="{FF2B5EF4-FFF2-40B4-BE49-F238E27FC236}">
                <a16:creationId xmlns:a16="http://schemas.microsoft.com/office/drawing/2014/main" id="{A86389EA-1C0D-464F-8D6C-9B4B093C83B9}"/>
              </a:ext>
            </a:extLst>
          </p:cNvPr>
          <p:cNvSpPr txBox="1">
            <a:spLocks/>
          </p:cNvSpPr>
          <p:nvPr/>
        </p:nvSpPr>
        <p:spPr>
          <a:xfrm>
            <a:off x="768696" y="5581292"/>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Searching</a:t>
            </a:r>
          </a:p>
        </p:txBody>
      </p:sp>
      <p:sp>
        <p:nvSpPr>
          <p:cNvPr id="29" name="Subtitle 9">
            <a:extLst>
              <a:ext uri="{FF2B5EF4-FFF2-40B4-BE49-F238E27FC236}">
                <a16:creationId xmlns:a16="http://schemas.microsoft.com/office/drawing/2014/main" id="{1F21B324-510D-D74E-AA65-48204C40724C}"/>
              </a:ext>
            </a:extLst>
          </p:cNvPr>
          <p:cNvSpPr txBox="1">
            <a:spLocks/>
          </p:cNvSpPr>
          <p:nvPr/>
        </p:nvSpPr>
        <p:spPr>
          <a:xfrm>
            <a:off x="6429084" y="3400946"/>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Removing &amp; replacing elements</a:t>
            </a:r>
          </a:p>
        </p:txBody>
      </p:sp>
      <p:sp>
        <p:nvSpPr>
          <p:cNvPr id="31" name="Subtitle 9">
            <a:extLst>
              <a:ext uri="{FF2B5EF4-FFF2-40B4-BE49-F238E27FC236}">
                <a16:creationId xmlns:a16="http://schemas.microsoft.com/office/drawing/2014/main" id="{E7E7C7FB-40AC-8F4F-826D-2854D19578CA}"/>
              </a:ext>
            </a:extLst>
          </p:cNvPr>
          <p:cNvSpPr txBox="1">
            <a:spLocks/>
          </p:cNvSpPr>
          <p:nvPr/>
        </p:nvSpPr>
        <p:spPr>
          <a:xfrm>
            <a:off x="6437409" y="4423691"/>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Reordering elements</a:t>
            </a:r>
          </a:p>
        </p:txBody>
      </p:sp>
      <p:sp>
        <p:nvSpPr>
          <p:cNvPr id="32" name="Subtitle 9">
            <a:extLst>
              <a:ext uri="{FF2B5EF4-FFF2-40B4-BE49-F238E27FC236}">
                <a16:creationId xmlns:a16="http://schemas.microsoft.com/office/drawing/2014/main" id="{400FBF63-E6FF-054A-9106-41AEFADD31CA}"/>
              </a:ext>
            </a:extLst>
          </p:cNvPr>
          <p:cNvSpPr txBox="1">
            <a:spLocks/>
          </p:cNvSpPr>
          <p:nvPr/>
        </p:nvSpPr>
        <p:spPr>
          <a:xfrm>
            <a:off x="6429083" y="5895355"/>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Set operations</a:t>
            </a:r>
          </a:p>
        </p:txBody>
      </p:sp>
      <p:sp>
        <p:nvSpPr>
          <p:cNvPr id="33" name="Subtitle 9">
            <a:extLst>
              <a:ext uri="{FF2B5EF4-FFF2-40B4-BE49-F238E27FC236}">
                <a16:creationId xmlns:a16="http://schemas.microsoft.com/office/drawing/2014/main" id="{E4FEECD6-83BA-1044-83FB-D21EE87A55CE}"/>
              </a:ext>
            </a:extLst>
          </p:cNvPr>
          <p:cNvSpPr txBox="1">
            <a:spLocks/>
          </p:cNvSpPr>
          <p:nvPr/>
        </p:nvSpPr>
        <p:spPr>
          <a:xfrm>
            <a:off x="6437409" y="1916947"/>
            <a:ext cx="4195763" cy="443856"/>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76B801"/>
                </a:solidFill>
                <a:latin typeface="Trebuchet MS"/>
              </a:rPr>
              <a:t>Memory movement &amp; Initialization</a:t>
            </a:r>
          </a:p>
        </p:txBody>
      </p:sp>
    </p:spTree>
    <p:extLst>
      <p:ext uri="{BB962C8B-B14F-4D97-AF65-F5344CB8AC3E}">
        <p14:creationId xmlns:p14="http://schemas.microsoft.com/office/powerpoint/2010/main" val="31106787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0165"/>
    </mc:Choice>
    <mc:Fallback xmlns="">
      <p:transition spd="slow" advTm="150165"/>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4" descr="A picture containing wooden&#10;&#10;Description automatically generated">
            <a:extLst>
              <a:ext uri="{FF2B5EF4-FFF2-40B4-BE49-F238E27FC236}">
                <a16:creationId xmlns:a16="http://schemas.microsoft.com/office/drawing/2014/main" id="{16A59B40-0253-420C-8CD0-1F756EDB8869}"/>
              </a:ext>
            </a:extLst>
          </p:cNvPr>
          <p:cNvPicPr>
            <a:picLocks noGrp="1" noChangeAspect="1"/>
          </p:cNvPicPr>
          <p:nvPr>
            <p:ph idx="1"/>
          </p:nvPr>
        </p:nvPicPr>
        <p:blipFill rotWithShape="1">
          <a:blip r:embed="rId3"/>
          <a:srcRect t="11322" b="13678"/>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a:solidFill>
                  <a:schemeClr val="tx1">
                    <a:lumMod val="85000"/>
                    <a:lumOff val="15000"/>
                  </a:schemeClr>
                </a:solidFill>
              </a:rPr>
              <a:t>Indexing, Ranges, and Views</a:t>
            </a: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0401564"/>
      </p:ext>
    </p:extLst>
  </p:cSld>
  <p:clrMapOvr>
    <a:masterClrMapping/>
  </p:clrMapOvr>
  <mc:AlternateContent xmlns:mc="http://schemas.openxmlformats.org/markup-compatibility/2006" xmlns:p14="http://schemas.microsoft.com/office/powerpoint/2010/main">
    <mc:Choice Requires="p14">
      <p:transition spd="slow" p14:dur="2000" advTm="16533"/>
    </mc:Choice>
    <mc:Fallback xmlns="">
      <p:transition spd="slow" advTm="16533"/>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69331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std</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vector&lt;</a:t>
            </a:r>
            <a:r>
              <a:rPr kumimoji="0" lang="pt-BR" sz="1800" b="0" i="0" u="none" strike="noStrike" kern="1200" cap="none" spc="0" normalizeH="0" baseline="0" noProof="0" err="1">
                <a:ln>
                  <a:noFill/>
                </a:ln>
                <a:solidFill>
                  <a:srgbClr val="67DAEF"/>
                </a:solidFill>
                <a:effectLst/>
                <a:uLnTx/>
                <a:uFillTx/>
                <a:latin typeface="Consolas" panose="020B0609020204030204" pitchFamily="49" charset="0"/>
                <a:ea typeface="+mn-ea"/>
                <a:cs typeface="Consolas" panose="020B0609020204030204" pitchFamily="49" charset="0"/>
              </a:rPr>
              <a:t>double</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&gt;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1</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2</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3</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4</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endParaRPr kumimoji="0" lang="en-US"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for</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int</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0</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&lt; </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4</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f</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std</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transform</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begin</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end</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const</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double</a:t>
            </a:r>
            <a:r>
              <a:rPr kumimoji="0" lang="pt-BR" sz="1800" b="1"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&amp;</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el</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return</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f</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b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br>
            <a:endPar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With</a:t>
            </a:r>
            <a:r>
              <a:rPr kumimoji="0" lang="en-US" sz="2000" b="0" i="0" u="none" strike="noStrike" kern="1200" cap="none" spc="0" normalizeH="0" baseline="0" noProof="0">
                <a:ln>
                  <a:noFill/>
                </a:ln>
                <a:solidFill>
                  <a:srgbClr val="FFFFFF"/>
                </a:solidFill>
                <a:effectLst/>
                <a:uLnTx/>
                <a:uFillTx/>
                <a:latin typeface="Trebuchet MS"/>
                <a:ea typeface="+mn-ea"/>
                <a:cs typeface="+mn-cs"/>
              </a:rPr>
              <a:t> C++ </a:t>
            </a:r>
            <a:r>
              <a:rPr kumimoji="0" lang="pt-BR" sz="2000" b="0" i="0" u="none" strike="noStrike" kern="1200" cap="none" spc="0" normalizeH="0" baseline="0" noProof="0">
                <a:ln>
                  <a:noFill/>
                </a:ln>
                <a:solidFill>
                  <a:srgbClr val="F92573"/>
                </a:solidFill>
                <a:effectLst/>
                <a:uLnTx/>
                <a:uFillTx/>
                <a:latin typeface="Consolas"/>
                <a:ea typeface="+mn-ea"/>
                <a:cs typeface="+mn-cs"/>
              </a:rPr>
              <a:t>for</a:t>
            </a:r>
            <a:r>
              <a:rPr kumimoji="0" lang="en-US" sz="2000" b="0" i="0" u="none" strike="noStrike" kern="1200" cap="none" spc="0" normalizeH="0" baseline="0" noProof="0">
                <a:ln>
                  <a:noFill/>
                </a:ln>
                <a:solidFill>
                  <a:srgbClr val="FFFFFF"/>
                </a:solidFill>
                <a:effectLst/>
                <a:uLnTx/>
                <a:uFillTx/>
                <a:latin typeface="Trebuchet MS"/>
                <a:ea typeface="+mn-ea"/>
                <a:cs typeface="+mn-cs"/>
              </a:rPr>
              <a:t> loops we have the index...</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kumimoji="0" lang="en-US" sz="2000" b="0" i="0" u="none" strike="noStrike" kern="1200" cap="none" spc="0" normalizeH="0" baseline="0" noProof="0">
                <a:ln>
                  <a:noFill/>
                </a:ln>
                <a:solidFill>
                  <a:srgbClr val="FFFFFF"/>
                </a:solidFill>
                <a:effectLst/>
                <a:uLnTx/>
                <a:uFillTx/>
                <a:latin typeface="Trebuchet MS"/>
                <a:ea typeface="+mn-ea"/>
                <a:cs typeface="+mn-cs"/>
              </a:rPr>
              <a:t>…with parallel</a:t>
            </a:r>
            <a:r>
              <a:rPr lang="en-US" sz="2000">
                <a:solidFill>
                  <a:srgbClr val="FFFFFF"/>
                </a:solidFill>
                <a:latin typeface="Trebuchet MS"/>
              </a:rPr>
              <a:t> algorithms we do not…</a:t>
            </a: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How to find the index of an element?</a:t>
            </a:r>
            <a:br>
              <a:rPr lang="en-US" sz="4800" b="1">
                <a:solidFill>
                  <a:srgbClr val="FFFFFF"/>
                </a:solidFill>
                <a:cs typeface="Calibri Light"/>
              </a:rPr>
            </a:b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77050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9760"/>
    </mc:Choice>
    <mc:Fallback xmlns="">
      <p:transition spd="slow" advTm="69760"/>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lvl="0">
              <a:defRPr/>
            </a:pPr>
            <a:r>
              <a:rPr lang="pt-BR" err="1">
                <a:solidFill>
                  <a:srgbClr val="66D9EF"/>
                </a:solidFill>
                <a:latin typeface="Consolas" panose="020B0609020204030204" pitchFamily="49" charset="0"/>
                <a:cs typeface="Consolas" panose="020B0609020204030204" pitchFamily="49" charset="0"/>
              </a:rPr>
              <a:t>std</a:t>
            </a:r>
            <a:r>
              <a:rPr lang="pt-BR">
                <a:solidFill>
                  <a:srgbClr val="66D9EF"/>
                </a:solidFill>
                <a:latin typeface="Consolas" panose="020B0609020204030204" pitchFamily="49" charset="0"/>
                <a:cs typeface="Consolas" panose="020B0609020204030204" pitchFamily="49" charset="0"/>
              </a:rPr>
              <a:t>::</a:t>
            </a:r>
            <a:r>
              <a:rPr lang="pt-BR">
                <a:solidFill>
                  <a:prstClr val="white"/>
                </a:solidFill>
                <a:latin typeface="Consolas" panose="020B0609020204030204" pitchFamily="49" charset="0"/>
                <a:cs typeface="Consolas" panose="020B0609020204030204" pitchFamily="49" charset="0"/>
              </a:rPr>
              <a:t>vector&lt;</a:t>
            </a:r>
            <a:r>
              <a:rPr lang="pt-BR" err="1">
                <a:solidFill>
                  <a:srgbClr val="67DAEF"/>
                </a:solidFill>
                <a:latin typeface="Consolas" panose="020B0609020204030204" pitchFamily="49" charset="0"/>
                <a:cs typeface="Consolas" panose="020B0609020204030204" pitchFamily="49" charset="0"/>
              </a:rPr>
              <a:t>double</a:t>
            </a:r>
            <a:r>
              <a:rPr lang="pt-BR">
                <a:solidFill>
                  <a:prstClr val="white"/>
                </a:solidFill>
                <a:latin typeface="Consolas" panose="020B0609020204030204" pitchFamily="49" charset="0"/>
                <a:cs typeface="Consolas" panose="020B0609020204030204" pitchFamily="49" charset="0"/>
              </a:rPr>
              <a:t>&gt; </a:t>
            </a:r>
            <a:r>
              <a:rPr lang="pt-BR" err="1">
                <a:solidFill>
                  <a:prstClr val="white"/>
                </a:solidFill>
                <a:latin typeface="Consolas" panose="020B0609020204030204" pitchFamily="49" charset="0"/>
                <a:cs typeface="Consolas" panose="020B0609020204030204" pitchFamily="49" charset="0"/>
              </a:rPr>
              <a:t>v</a:t>
            </a:r>
            <a:r>
              <a:rPr lang="pt-BR">
                <a:solidFill>
                  <a:prstClr val="white"/>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1</a:t>
            </a:r>
            <a:r>
              <a:rPr lang="pt-BR">
                <a:solidFill>
                  <a:prstClr val="white"/>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2</a:t>
            </a:r>
            <a:r>
              <a:rPr lang="pt-BR">
                <a:solidFill>
                  <a:prstClr val="white"/>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3</a:t>
            </a:r>
            <a:r>
              <a:rPr lang="pt-BR">
                <a:solidFill>
                  <a:prstClr val="white"/>
                </a:solidFill>
                <a:latin typeface="Consolas" panose="020B0609020204030204" pitchFamily="49" charset="0"/>
                <a:cs typeface="Consolas" panose="020B0609020204030204" pitchFamily="49" charset="0"/>
              </a:rPr>
              <a:t>, </a:t>
            </a:r>
            <a:r>
              <a:rPr lang="pt-BR">
                <a:solidFill>
                  <a:srgbClr val="F92573"/>
                </a:solidFill>
                <a:latin typeface="Consolas" panose="020B0609020204030204" pitchFamily="49" charset="0"/>
                <a:cs typeface="Consolas" panose="020B0609020204030204" pitchFamily="49" charset="0"/>
              </a:rPr>
              <a:t>4</a:t>
            </a:r>
            <a:r>
              <a:rPr lang="pt-BR">
                <a:solidFill>
                  <a:schemeClr val="tx1"/>
                </a:solidFill>
                <a:latin typeface="Consolas" panose="020B0609020204030204" pitchFamily="49" charset="0"/>
                <a:cs typeface="Consolas" panose="020B0609020204030204" pitchFamily="49" charset="0"/>
              </a:rPr>
              <a:t>}</a:t>
            </a:r>
            <a:r>
              <a:rPr lang="pt-BR">
                <a:solidFill>
                  <a:prstClr val="white"/>
                </a:solidFill>
                <a:latin typeface="Consolas" panose="020B0609020204030204" pitchFamily="49" charset="0"/>
                <a:cs typeface="Consolas" panose="020B0609020204030204" pitchFamily="49" charset="0"/>
              </a:rPr>
              <a:t>;</a:t>
            </a:r>
            <a:endParaRPr lang="en-US">
              <a:solidFill>
                <a:prstClr val="white"/>
              </a:solidFill>
              <a:latin typeface="Consolas" panose="020B0609020204030204" pitchFamily="49" charset="0"/>
              <a:cs typeface="Consolas" panose="020B0609020204030204" pitchFamily="49" charset="0"/>
            </a:endParaRPr>
          </a:p>
          <a:p>
            <a:pPr lvl="0">
              <a:defRPr/>
            </a:pPr>
            <a:r>
              <a:rPr lang="pt-BR">
                <a:solidFill>
                  <a:srgbClr val="F92573"/>
                </a:solidFill>
                <a:latin typeface="Consolas" panose="020B0609020204030204" pitchFamily="49" charset="0"/>
                <a:cs typeface="Consolas" panose="020B0609020204030204" pitchFamily="49" charset="0"/>
              </a:rPr>
              <a:t>for</a:t>
            </a:r>
            <a:r>
              <a:rPr lang="pt-BR">
                <a:solidFill>
                  <a:srgbClr val="66D9EF"/>
                </a:solidFill>
                <a:latin typeface="Consolas" panose="020B0609020204030204" pitchFamily="49" charset="0"/>
                <a:cs typeface="Consolas" panose="020B0609020204030204" pitchFamily="49" charset="0"/>
              </a:rPr>
              <a:t> </a:t>
            </a:r>
            <a:r>
              <a:rPr lang="pt-BR">
                <a:solidFill>
                  <a:prstClr val="white"/>
                </a:solidFill>
                <a:latin typeface="Consolas" panose="020B0609020204030204" pitchFamily="49" charset="0"/>
                <a:cs typeface="Consolas" panose="020B0609020204030204" pitchFamily="49" charset="0"/>
              </a:rPr>
              <a:t>(</a:t>
            </a:r>
            <a:r>
              <a:rPr lang="pt-BR" err="1">
                <a:solidFill>
                  <a:srgbClr val="66D9EF"/>
                </a:solidFill>
                <a:latin typeface="Consolas" panose="020B0609020204030204" pitchFamily="49" charset="0"/>
                <a:cs typeface="Consolas" panose="020B0609020204030204" pitchFamily="49" charset="0"/>
              </a:rPr>
              <a:t>int</a:t>
            </a:r>
            <a:r>
              <a:rPr lang="pt-BR">
                <a:solidFill>
                  <a:srgbClr val="66D9EF"/>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0</a:t>
            </a: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&lt; </a:t>
            </a:r>
            <a:r>
              <a:rPr lang="pt-BR">
                <a:solidFill>
                  <a:srgbClr val="F92573"/>
                </a:solidFill>
                <a:latin typeface="Consolas" panose="020B0609020204030204" pitchFamily="49" charset="0"/>
                <a:cs typeface="Consolas" panose="020B0609020204030204" pitchFamily="49" charset="0"/>
              </a:rPr>
              <a:t>4</a:t>
            </a:r>
            <a:r>
              <a:rPr lang="pt-BR">
                <a:solidFill>
                  <a:prstClr val="white"/>
                </a:solidFill>
                <a:latin typeface="Consolas" panose="020B0609020204030204" pitchFamily="49" charset="0"/>
                <a:cs typeface="Consolas" panose="020B0609020204030204" pitchFamily="49" charset="0"/>
              </a:rPr>
              <a:t> ; ++</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a:t>
            </a:r>
          </a:p>
          <a:p>
            <a:pPr lvl="0">
              <a:defRPr/>
            </a:pP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w</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 </a:t>
            </a:r>
            <a:r>
              <a:rPr lang="pt-BR" err="1">
                <a:solidFill>
                  <a:prstClr val="white"/>
                </a:solidFill>
                <a:latin typeface="Consolas" panose="020B0609020204030204" pitchFamily="49" charset="0"/>
                <a:cs typeface="Consolas" panose="020B0609020204030204" pitchFamily="49" charset="0"/>
              </a:rPr>
              <a:t>f</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a:t>
            </a:r>
          </a:p>
          <a:p>
            <a:pPr lvl="0">
              <a:defRPr/>
            </a:pPr>
            <a:r>
              <a:rPr lang="pt-BR">
                <a:solidFill>
                  <a:prstClr val="white"/>
                </a:solidFill>
                <a:latin typeface="Consolas" panose="020B0609020204030204" pitchFamily="49" charset="0"/>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solidFill>
                <a:srgbClr val="66D9EF"/>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solidFill>
                <a:srgbClr val="66D9EF"/>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std</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transform</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begin</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end</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F92573"/>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err="1">
                <a:ln>
                  <a:noFill/>
                </a:ln>
                <a:solidFill>
                  <a:srgbClr val="F92573"/>
                </a:solidFill>
                <a:effectLst/>
                <a:uLnTx/>
                <a:uFillTx/>
                <a:latin typeface="Consolas" panose="020B0609020204030204" pitchFamily="49" charset="0"/>
                <a:ea typeface="+mn-ea"/>
                <a:cs typeface="Consolas" panose="020B0609020204030204" pitchFamily="49" charset="0"/>
              </a:rPr>
              <a:t>v.data</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const</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double</a:t>
            </a:r>
            <a:r>
              <a:rPr kumimoji="0" lang="pt-BR" sz="1800" b="1"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&amp;</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el</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pt-BR" b="1">
                <a:solidFill>
                  <a:srgbClr val="66D9EF"/>
                </a:solidFill>
                <a:latin typeface="Consolas" panose="020B0609020204030204" pitchFamily="49" charset="0"/>
                <a:cs typeface="Consolas" panose="020B0609020204030204" pitchFamily="49" charset="0"/>
              </a:rPr>
              <a:t>        </a:t>
            </a:r>
            <a:r>
              <a:rPr lang="pt-BR" err="1">
                <a:solidFill>
                  <a:srgbClr val="66D9EF"/>
                </a:solidFill>
                <a:latin typeface="Consolas" panose="020B0609020204030204" pitchFamily="49" charset="0"/>
                <a:cs typeface="Consolas" panose="020B0609020204030204" pitchFamily="49" charset="0"/>
              </a:rPr>
              <a:t>ptrdiff_t</a:t>
            </a:r>
            <a:r>
              <a:rPr lang="pt-BR">
                <a:solidFill>
                  <a:srgbClr val="66D9EF"/>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 </a:t>
            </a:r>
            <a:r>
              <a:rPr lang="pt-BR">
                <a:solidFill>
                  <a:srgbClr val="F92573"/>
                </a:solidFill>
                <a:latin typeface="Consolas" panose="020B0609020204030204" pitchFamily="49" charset="0"/>
                <a:cs typeface="Consolas" panose="020B0609020204030204" pitchFamily="49" charset="0"/>
              </a:rPr>
              <a:t>&amp;</a:t>
            </a:r>
            <a:r>
              <a:rPr lang="pt-BR" err="1">
                <a:solidFill>
                  <a:schemeClr val="tx1"/>
                </a:solidFill>
                <a:latin typeface="Consolas" panose="020B0609020204030204" pitchFamily="49" charset="0"/>
                <a:cs typeface="Consolas" panose="020B0609020204030204" pitchFamily="49" charset="0"/>
              </a:rPr>
              <a:t>el</a:t>
            </a:r>
            <a:r>
              <a:rPr lang="pt-BR">
                <a:solidFill>
                  <a:schemeClr val="tx1"/>
                </a:solidFill>
                <a:latin typeface="Consolas" panose="020B0609020204030204" pitchFamily="49" charset="0"/>
                <a:cs typeface="Consolas" panose="020B0609020204030204" pitchFamily="49" charset="0"/>
              </a:rPr>
              <a:t> –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a:t>
            </a:r>
            <a:r>
              <a:rPr kumimoji="0" lang="pt-BR" sz="180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F92573"/>
                </a:solidFill>
                <a:effectLst/>
                <a:uLnTx/>
                <a:uFillTx/>
                <a:latin typeface="Consolas" panose="020B0609020204030204" pitchFamily="49" charset="0"/>
                <a:ea typeface="+mn-ea"/>
                <a:cs typeface="Consolas" panose="020B0609020204030204" pitchFamily="49" charset="0"/>
              </a:rPr>
              <a:t>return</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f</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b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br>
            <a:endPar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With</a:t>
            </a:r>
            <a:r>
              <a:rPr kumimoji="0" lang="en-US" sz="2000" b="0" i="0" u="none" strike="noStrike" kern="1200" cap="none" spc="0" normalizeH="0" baseline="0" noProof="0">
                <a:ln>
                  <a:noFill/>
                </a:ln>
                <a:solidFill>
                  <a:srgbClr val="FFFFFF"/>
                </a:solidFill>
                <a:effectLst/>
                <a:uLnTx/>
                <a:uFillTx/>
                <a:latin typeface="Trebuchet MS"/>
                <a:ea typeface="+mn-ea"/>
                <a:cs typeface="+mn-cs"/>
              </a:rPr>
              <a:t> C++ </a:t>
            </a:r>
            <a:r>
              <a:rPr kumimoji="0" lang="pt-BR" sz="2000" b="0" i="0" u="none" strike="noStrike" kern="1200" cap="none" spc="0" normalizeH="0" baseline="0" noProof="0">
                <a:ln>
                  <a:noFill/>
                </a:ln>
                <a:solidFill>
                  <a:srgbClr val="F92573"/>
                </a:solidFill>
                <a:effectLst/>
                <a:uLnTx/>
                <a:uFillTx/>
                <a:latin typeface="Consolas"/>
                <a:ea typeface="+mn-ea"/>
                <a:cs typeface="+mn-cs"/>
              </a:rPr>
              <a:t>for</a:t>
            </a:r>
            <a:r>
              <a:rPr kumimoji="0" lang="en-US" sz="2000" b="0" i="0" u="none" strike="noStrike" kern="1200" cap="none" spc="0" normalizeH="0" baseline="0" noProof="0">
                <a:ln>
                  <a:noFill/>
                </a:ln>
                <a:solidFill>
                  <a:srgbClr val="FFFFFF"/>
                </a:solidFill>
                <a:effectLst/>
                <a:uLnTx/>
                <a:uFillTx/>
                <a:latin typeface="Trebuchet MS"/>
                <a:ea typeface="+mn-ea"/>
                <a:cs typeface="+mn-cs"/>
              </a:rPr>
              <a:t> loops we have the index...</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kumimoji="0" lang="en-US" sz="2000" b="0" i="0" u="none" strike="noStrike" kern="1200" cap="none" spc="0" normalizeH="0" baseline="0" noProof="0">
                <a:ln>
                  <a:noFill/>
                </a:ln>
                <a:solidFill>
                  <a:srgbClr val="FFFFFF"/>
                </a:solidFill>
                <a:effectLst/>
                <a:uLnTx/>
                <a:uFillTx/>
                <a:latin typeface="Trebuchet MS"/>
                <a:ea typeface="+mn-ea"/>
                <a:cs typeface="+mn-cs"/>
              </a:rPr>
              <a:t>…capture pointer to data by value (</a:t>
            </a:r>
            <a:r>
              <a:rPr kumimoji="0" lang="en-US" sz="2000" b="0" i="0" u="none" strike="noStrike" kern="1200" cap="none" spc="0" normalizeH="0" baseline="0" noProof="0">
                <a:ln>
                  <a:noFill/>
                </a:ln>
                <a:solidFill>
                  <a:srgbClr val="F92573"/>
                </a:solidFill>
                <a:effectLst/>
                <a:uLnTx/>
                <a:uFillTx/>
                <a:latin typeface="Trebuchet MS"/>
                <a:ea typeface="+mn-ea"/>
                <a:cs typeface="+mn-cs"/>
              </a:rPr>
              <a:t>=</a:t>
            </a:r>
            <a:r>
              <a:rPr kumimoji="0" lang="en-US" sz="2000" b="0" i="0" u="none" strike="noStrike" kern="1200" cap="none" spc="0" normalizeH="0" baseline="0" noProof="0">
                <a:ln>
                  <a:noFill/>
                </a:ln>
                <a:solidFill>
                  <a:srgbClr val="FFFFFF"/>
                </a:solidFill>
                <a:effectLst/>
                <a:uLnTx/>
                <a:uFillTx/>
                <a:latin typeface="Trebuchet MS"/>
                <a:ea typeface="+mn-ea"/>
                <a:cs typeface="+mn-cs"/>
              </a:rPr>
              <a:t>) and compute the index from the memory address of the element…</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How to find the index of an element?</a:t>
            </a:r>
            <a:br>
              <a:rPr lang="en-US" sz="4800" b="1">
                <a:cs typeface="Calibri Light"/>
              </a:rPr>
            </a:br>
            <a:r>
              <a:rPr lang="en-US" sz="4800" b="1">
                <a:solidFill>
                  <a:srgbClr val="FFFFFF"/>
                </a:solidFill>
                <a:cs typeface="Calibri Light"/>
              </a:rPr>
              <a:t>Option 1: obtain index from address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4902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5594"/>
    </mc:Choice>
    <mc:Fallback xmlns="">
      <p:transition spd="slow" advTm="35594"/>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69331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6D9EF"/>
                </a:solidFill>
                <a:latin typeface="Consolas"/>
              </a:rPr>
              <a:t>thrust::</a:t>
            </a:r>
            <a:r>
              <a:rPr lang="en-US" err="1">
                <a:latin typeface="Consolas"/>
              </a:rPr>
              <a:t>counting_iterator</a:t>
            </a:r>
            <a:r>
              <a:rPr lang="en-US">
                <a:latin typeface="Consolas"/>
              </a:rPr>
              <a:t>&lt;</a:t>
            </a:r>
            <a:r>
              <a:rPr lang="en-US" err="1">
                <a:solidFill>
                  <a:srgbClr val="66D9EF"/>
                </a:solidFill>
                <a:latin typeface="Consolas"/>
              </a:rPr>
              <a:t>size_t</a:t>
            </a:r>
            <a:r>
              <a:rPr lang="en-US">
                <a:latin typeface="Consolas"/>
              </a:rPr>
              <a:t>&gt; it{</a:t>
            </a:r>
            <a:r>
              <a:rPr lang="en-US">
                <a:solidFill>
                  <a:srgbClr val="F92573"/>
                </a:solidFill>
                <a:latin typeface="Consolas"/>
              </a:rPr>
              <a:t>0</a:t>
            </a:r>
            <a:r>
              <a:rPr lang="en-US">
                <a:latin typeface="Consolas"/>
              </a:rPr>
              <a:t>};</a:t>
            </a:r>
            <a:endParaRPr lang="en-US"/>
          </a:p>
          <a:p>
            <a:pPr marL="151765" indent="-151765">
              <a:buNone/>
            </a:pPr>
            <a:r>
              <a:rPr lang="en-US">
                <a:solidFill>
                  <a:srgbClr val="FFFFFF"/>
                </a:solidFill>
                <a:latin typeface="Consolas"/>
              </a:rPr>
              <a:t>assert(</a:t>
            </a:r>
            <a:r>
              <a:rPr lang="en-US">
                <a:solidFill>
                  <a:srgbClr val="F92672"/>
                </a:solidFill>
                <a:latin typeface="Consolas"/>
              </a:rPr>
              <a:t>*</a:t>
            </a:r>
            <a:r>
              <a:rPr lang="en-US">
                <a:solidFill>
                  <a:srgbClr val="FFFFFF"/>
                </a:solidFill>
                <a:latin typeface="Consolas"/>
              </a:rPr>
              <a:t>it == </a:t>
            </a:r>
            <a:r>
              <a:rPr lang="en-US">
                <a:solidFill>
                  <a:srgbClr val="F92672"/>
                </a:solidFill>
                <a:latin typeface="Consolas"/>
              </a:rPr>
              <a:t>0</a:t>
            </a:r>
            <a:r>
              <a:rPr lang="en-US">
                <a:solidFill>
                  <a:srgbClr val="FFFFFF"/>
                </a:solidFill>
                <a:latin typeface="Consolas"/>
              </a:rPr>
              <a:t>);</a:t>
            </a:r>
          </a:p>
          <a:p>
            <a:pPr marL="151765" indent="-151765">
              <a:buNone/>
            </a:pPr>
            <a:r>
              <a:rPr lang="en-US">
                <a:solidFill>
                  <a:srgbClr val="FFFFFF"/>
                </a:solidFill>
                <a:latin typeface="Consolas"/>
              </a:rPr>
              <a:t>++it;</a:t>
            </a:r>
          </a:p>
          <a:p>
            <a:pPr marL="151765" indent="-151765">
              <a:buNone/>
            </a:pPr>
            <a:r>
              <a:rPr lang="en-US">
                <a:solidFill>
                  <a:srgbClr val="FFFFFF"/>
                </a:solidFill>
                <a:latin typeface="Consolas"/>
              </a:rPr>
              <a:t>assert(</a:t>
            </a:r>
            <a:r>
              <a:rPr lang="en-US">
                <a:solidFill>
                  <a:srgbClr val="F92672"/>
                </a:solidFill>
                <a:latin typeface="Consolas"/>
              </a:rPr>
              <a:t>*</a:t>
            </a:r>
            <a:r>
              <a:rPr lang="en-US">
                <a:solidFill>
                  <a:srgbClr val="FFFFFF"/>
                </a:solidFill>
                <a:latin typeface="Consolas"/>
              </a:rPr>
              <a:t>it == </a:t>
            </a:r>
            <a:r>
              <a:rPr lang="en-US">
                <a:solidFill>
                  <a:srgbClr val="F92672"/>
                </a:solidFill>
                <a:latin typeface="Consolas"/>
              </a:rPr>
              <a:t>1</a:t>
            </a:r>
            <a:r>
              <a:rPr lang="en-US">
                <a:solidFill>
                  <a:srgbClr val="FFFFFF"/>
                </a:solidFill>
                <a:latin typeface="Consolas"/>
              </a:rPr>
              <a:t>);</a:t>
            </a:r>
          </a:p>
          <a:p>
            <a:pPr lvl="0">
              <a:defRPr/>
            </a:pPr>
            <a:endParaRPr lang="pt-BR">
              <a:solidFill>
                <a:prstClr val="white"/>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solidFill>
                <a:srgbClr val="66D9EF"/>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std</a:t>
            </a:r>
            <a:r>
              <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for_each_n</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(it,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v.size</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rgbClr val="F92573"/>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err="1">
                <a:ln>
                  <a:noFill/>
                </a:ln>
                <a:solidFill>
                  <a:srgbClr val="F92573"/>
                </a:solidFill>
                <a:effectLst/>
                <a:uLnTx/>
                <a:uFillTx/>
                <a:latin typeface="Consolas" panose="020B0609020204030204" pitchFamily="49" charset="0"/>
                <a:ea typeface="+mn-ea"/>
                <a:cs typeface="Consolas" panose="020B0609020204030204" pitchFamily="49" charset="0"/>
              </a:rPr>
              <a:t>v.data</a:t>
            </a:r>
            <a:r>
              <a:rPr kumimoji="0" lang="pt-BR" sz="1800" b="0" i="0" u="none" strike="noStrike" kern="1200" cap="none" spc="0" normalizeH="0" baseline="0" noProof="0">
                <a:ln>
                  <a:noFill/>
                </a:ln>
                <a:solidFill>
                  <a:srgbClr val="F92573"/>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rgbClr val="66D9EF"/>
                </a:solidFill>
                <a:effectLst/>
                <a:uLnTx/>
                <a:uFillTx/>
                <a:latin typeface="Consolas" panose="020B0609020204030204" pitchFamily="49" charset="0"/>
                <a:ea typeface="+mn-ea"/>
                <a:cs typeface="Consolas" panose="020B0609020204030204" pitchFamily="49" charset="0"/>
              </a:rPr>
              <a:t>size_t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prstClr val="white"/>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        </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v</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 = </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f</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err="1">
                <a:ln>
                  <a:noFill/>
                </a:ln>
                <a:solidFill>
                  <a:schemeClr val="tx1"/>
                </a:solidFill>
                <a:effectLst/>
                <a:uLnTx/>
                <a:uFillTx/>
                <a:latin typeface="Consolas" panose="020B0609020204030204" pitchFamily="49" charset="0"/>
                <a:ea typeface="+mn-ea"/>
                <a:cs typeface="Consolas" panose="020B0609020204030204" pitchFamily="49" charset="0"/>
              </a:rPr>
              <a:t>i</a:t>
            </a:r>
            <a:r>
              <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pt-BR" sz="1800" b="1"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rPr>
              <a:t>}</a:t>
            </a:r>
            <a: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t>);</a:t>
            </a:r>
            <a:br>
              <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rPr>
            </a:br>
            <a:endParaRPr kumimoji="0" lang="pt-BR" sz="1800" b="0" i="0" u="none" strike="noStrike" kern="1200" cap="none" spc="0" normalizeH="0" baseline="0" noProof="0">
              <a:ln>
                <a:noFill/>
              </a:ln>
              <a:solidFill>
                <a:prstClr val="white"/>
              </a:solidFill>
              <a:effectLst/>
              <a:uLnTx/>
              <a:uFillTx/>
              <a:latin typeface="Consolas" panose="020B0609020204030204" pitchFamily="49" charset="0"/>
              <a:ea typeface="+mn-ea"/>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A counting iterator is an iterator that wraps an index:</a:t>
            </a:r>
          </a:p>
          <a:p>
            <a:pPr marL="151765" indent="-151765"/>
            <a:r>
              <a:rPr lang="en-US" sz="2000">
                <a:solidFill>
                  <a:srgbClr val="76B801"/>
                </a:solidFill>
                <a:latin typeface="Trebuchet MS"/>
                <a:hlinkClick r:id="rId3">
                  <a:extLst>
                    <a:ext uri="{A12FA001-AC4F-418D-AE19-62706E023703}">
                      <ahyp:hlinkClr xmlns:ahyp="http://schemas.microsoft.com/office/drawing/2018/hyperlinkcolor" val="tx"/>
                    </a:ext>
                  </a:extLst>
                </a:hlinkClick>
              </a:rPr>
              <a:t>boost::counting_iterator</a:t>
            </a:r>
            <a:endParaRPr lang="en-US" sz="2000">
              <a:solidFill>
                <a:srgbClr val="76B801"/>
              </a:solidFill>
            </a:endParaRPr>
          </a:p>
          <a:p>
            <a:pPr marL="151765" indent="-151765"/>
            <a:r>
              <a:rPr lang="en-US" sz="2000">
                <a:solidFill>
                  <a:srgbClr val="76B801"/>
                </a:solidFill>
                <a:latin typeface="Trebuchet MS"/>
                <a:hlinkClick r:id="rId4">
                  <a:extLst>
                    <a:ext uri="{A12FA001-AC4F-418D-AE19-62706E023703}">
                      <ahyp:hlinkClr xmlns:ahyp="http://schemas.microsoft.com/office/drawing/2018/hyperlinkcolor" val="tx"/>
                    </a:ext>
                  </a:extLst>
                </a:hlinkClick>
              </a:rPr>
              <a:t>thrust::counting_iterator</a:t>
            </a:r>
            <a:r>
              <a:rPr lang="en-US" sz="2000">
                <a:solidFill>
                  <a:srgbClr val="76B801"/>
                </a:solidFill>
                <a:latin typeface="Trebuchet MS"/>
              </a:rPr>
              <a:t> </a:t>
            </a:r>
            <a:endParaRPr lang="en-US" sz="2000">
              <a:solidFill>
                <a:srgbClr val="76B801"/>
              </a:solidFill>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 capture a pointer to the data by value (</a:t>
            </a:r>
            <a:r>
              <a:rPr lang="en-US" sz="2000">
                <a:solidFill>
                  <a:srgbClr val="F92573"/>
                </a:solidFill>
                <a:latin typeface="Trebuchet MS"/>
              </a:rPr>
              <a:t>=</a:t>
            </a:r>
            <a:r>
              <a:rPr lang="en-US" sz="2000">
                <a:solidFill>
                  <a:srgbClr val="FFFFFF"/>
                </a:solidFill>
                <a:latin typeface="Trebuchet MS"/>
              </a:rPr>
              <a:t>) and use a counting iterator with the </a:t>
            </a:r>
            <a:r>
              <a:rPr lang="en-US" sz="2000">
                <a:solidFill>
                  <a:srgbClr val="67DAEF"/>
                </a:solidFill>
                <a:latin typeface="Trebuchet MS"/>
              </a:rPr>
              <a:t>std::</a:t>
            </a:r>
            <a:r>
              <a:rPr lang="en-US" sz="2000" err="1">
                <a:solidFill>
                  <a:srgbClr val="FFFFFF"/>
                </a:solidFill>
                <a:latin typeface="Trebuchet MS"/>
              </a:rPr>
              <a:t>for_each_n</a:t>
            </a:r>
            <a:r>
              <a:rPr lang="en-US" sz="2000">
                <a:solidFill>
                  <a:srgbClr val="FFFFFF"/>
                </a:solidFill>
                <a:latin typeface="Trebuchet MS"/>
              </a:rPr>
              <a:t> algorithm…</a:t>
            </a: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How to find the index of an element?</a:t>
            </a:r>
            <a:br>
              <a:rPr lang="en-US" sz="4800" b="1">
                <a:cs typeface="Calibri Light"/>
              </a:rPr>
            </a:br>
            <a:r>
              <a:rPr lang="en-US" sz="4800" b="1">
                <a:solidFill>
                  <a:srgbClr val="FFFFFF"/>
                </a:solidFill>
                <a:cs typeface="Calibri Light"/>
              </a:rPr>
              <a:t>Option 2: use a counting iterator</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2191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85824"/>
    </mc:Choice>
    <mc:Fallback xmlns="">
      <p:transition spd="slow" advTm="85824"/>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483209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r>
              <a:rPr lang="en-US">
                <a:solidFill>
                  <a:srgbClr val="F92573"/>
                </a:solidFill>
                <a:latin typeface="Consolas"/>
              </a:rPr>
              <a:t>auto</a:t>
            </a:r>
            <a:r>
              <a:rPr lang="en-US">
                <a:solidFill>
                  <a:schemeClr val="tx1"/>
                </a:solidFill>
                <a:latin typeface="Consolas"/>
              </a:rPr>
              <a:t> </a:t>
            </a:r>
            <a:r>
              <a:rPr lang="en-US" err="1">
                <a:solidFill>
                  <a:schemeClr val="tx1"/>
                </a:solidFill>
                <a:latin typeface="Consolas"/>
              </a:rPr>
              <a:t>ints</a:t>
            </a:r>
            <a:r>
              <a:rPr lang="en-US">
                <a:solidFill>
                  <a:schemeClr val="tx1"/>
                </a:solidFill>
                <a:latin typeface="Consolas"/>
              </a:rPr>
              <a:t> = </a:t>
            </a:r>
            <a:r>
              <a:rPr lang="en-US">
                <a:solidFill>
                  <a:srgbClr val="66D9EF"/>
                </a:solidFill>
                <a:latin typeface="Consolas"/>
              </a:rPr>
              <a:t>std::views::</a:t>
            </a:r>
            <a:r>
              <a:rPr lang="en-US">
                <a:latin typeface="Consolas"/>
              </a:rPr>
              <a:t>iota(</a:t>
            </a:r>
            <a:r>
              <a:rPr lang="en-US">
                <a:solidFill>
                  <a:srgbClr val="F92573"/>
                </a:solidFill>
                <a:latin typeface="Consolas"/>
              </a:rPr>
              <a:t>0</a:t>
            </a:r>
            <a:r>
              <a:rPr lang="en-US">
                <a:latin typeface="Consolas"/>
              </a:rPr>
              <a:t>, </a:t>
            </a:r>
            <a:r>
              <a:rPr lang="en-US">
                <a:solidFill>
                  <a:srgbClr val="F92573"/>
                </a:solidFill>
                <a:latin typeface="Consolas"/>
              </a:rPr>
              <a:t>4</a:t>
            </a:r>
            <a:r>
              <a:rPr lang="en-US">
                <a:latin typeface="Consolas"/>
              </a:rPr>
              <a:t>);</a:t>
            </a:r>
            <a:endParaRPr lang="en-US"/>
          </a:p>
          <a:p>
            <a:pPr>
              <a:defRPr/>
            </a:pPr>
            <a:r>
              <a:rPr lang="pt-BR" err="1">
                <a:solidFill>
                  <a:srgbClr val="66D9EF"/>
                </a:solidFill>
                <a:latin typeface="Consolas"/>
                <a:cs typeface="+mn-lt"/>
              </a:rPr>
              <a:t>std</a:t>
            </a:r>
            <a:r>
              <a:rPr lang="pt-BR">
                <a:solidFill>
                  <a:srgbClr val="66D9EF"/>
                </a:solidFill>
                <a:latin typeface="Consolas"/>
                <a:cs typeface="+mn-lt"/>
              </a:rPr>
              <a:t>::</a:t>
            </a:r>
            <a:r>
              <a:rPr lang="pt-BR" err="1">
                <a:latin typeface="Consolas"/>
                <a:cs typeface="+mn-lt"/>
              </a:rPr>
              <a:t>for_each</a:t>
            </a:r>
            <a:r>
              <a:rPr lang="pt-BR">
                <a:latin typeface="Consolas"/>
                <a:cs typeface="+mn-lt"/>
              </a:rPr>
              <a:t>(</a:t>
            </a:r>
            <a:r>
              <a:rPr lang="pt-BR">
                <a:solidFill>
                  <a:srgbClr val="76B801"/>
                </a:solidFill>
                <a:latin typeface="Consolas"/>
                <a:cs typeface="+mn-lt"/>
              </a:rPr>
              <a:t>par</a:t>
            </a:r>
            <a:r>
              <a:rPr lang="pt-BR">
                <a:latin typeface="Consolas"/>
                <a:cs typeface="+mn-lt"/>
              </a:rPr>
              <a:t>, </a:t>
            </a:r>
            <a:r>
              <a:rPr lang="pt-BR" err="1">
                <a:latin typeface="Consolas"/>
                <a:cs typeface="+mn-lt"/>
              </a:rPr>
              <a:t>begin</a:t>
            </a:r>
            <a:r>
              <a:rPr lang="pt-BR">
                <a:latin typeface="Consolas"/>
                <a:cs typeface="+mn-lt"/>
              </a:rPr>
              <a:t>(</a:t>
            </a:r>
            <a:r>
              <a:rPr lang="pt-BR" err="1">
                <a:latin typeface="Consolas"/>
                <a:cs typeface="+mn-lt"/>
              </a:rPr>
              <a:t>ints</a:t>
            </a:r>
            <a:r>
              <a:rPr lang="pt-BR">
                <a:latin typeface="Consolas"/>
                <a:cs typeface="+mn-lt"/>
              </a:rPr>
              <a:t>), </a:t>
            </a:r>
            <a:r>
              <a:rPr lang="pt-BR" err="1">
                <a:latin typeface="Consolas"/>
                <a:cs typeface="+mn-lt"/>
              </a:rPr>
              <a:t>end</a:t>
            </a:r>
            <a:r>
              <a:rPr lang="pt-BR">
                <a:latin typeface="Consolas"/>
                <a:cs typeface="+mn-lt"/>
              </a:rPr>
              <a:t>(</a:t>
            </a:r>
            <a:r>
              <a:rPr lang="pt-BR" err="1">
                <a:latin typeface="Consolas"/>
                <a:cs typeface="+mn-lt"/>
              </a:rPr>
              <a:t>ints</a:t>
            </a:r>
            <a:r>
              <a:rPr lang="pt-BR">
                <a:latin typeface="Consolas"/>
                <a:cs typeface="+mn-lt"/>
              </a:rPr>
              <a:t>), </a:t>
            </a:r>
            <a:endParaRPr lang="en-US">
              <a:latin typeface="Consolas"/>
              <a:ea typeface="+mn-lt"/>
              <a:cs typeface="+mn-lt"/>
            </a:endParaRPr>
          </a:p>
          <a:p>
            <a:pPr>
              <a:defRPr/>
            </a:pPr>
            <a:r>
              <a:rPr lang="pt-BR">
                <a:latin typeface="Consolas"/>
                <a:cs typeface="+mn-lt"/>
              </a:rPr>
              <a:t>    [</a:t>
            </a:r>
            <a:r>
              <a:rPr lang="pt-BR">
                <a:solidFill>
                  <a:srgbClr val="F92573"/>
                </a:solidFill>
                <a:latin typeface="Consolas"/>
                <a:cs typeface="+mn-lt"/>
              </a:rPr>
              <a:t>v = </a:t>
            </a:r>
            <a:r>
              <a:rPr lang="pt-BR" err="1">
                <a:solidFill>
                  <a:srgbClr val="F92573"/>
                </a:solidFill>
                <a:latin typeface="Consolas"/>
                <a:cs typeface="+mn-lt"/>
              </a:rPr>
              <a:t>v.data</a:t>
            </a:r>
            <a:r>
              <a:rPr lang="pt-BR">
                <a:solidFill>
                  <a:srgbClr val="F92573"/>
                </a:solidFill>
                <a:latin typeface="Consolas"/>
                <a:cs typeface="+mn-lt"/>
              </a:rPr>
              <a:t>()</a:t>
            </a:r>
            <a:r>
              <a:rPr lang="pt-BR">
                <a:latin typeface="Consolas"/>
                <a:cs typeface="+mn-lt"/>
              </a:rPr>
              <a:t>](</a:t>
            </a:r>
            <a:r>
              <a:rPr lang="pt-BR" err="1">
                <a:solidFill>
                  <a:srgbClr val="66D9EF"/>
                </a:solidFill>
                <a:latin typeface="Consolas"/>
                <a:cs typeface="+mn-lt"/>
              </a:rPr>
              <a:t>size_t</a:t>
            </a:r>
            <a:r>
              <a:rPr lang="pt-BR">
                <a:latin typeface="Consolas"/>
                <a:cs typeface="+mn-lt"/>
              </a:rPr>
              <a:t> i) </a:t>
            </a:r>
            <a:r>
              <a:rPr lang="pt-BR" b="1">
                <a:solidFill>
                  <a:schemeClr val="tx1"/>
                </a:solidFill>
                <a:latin typeface="Consolas"/>
                <a:cs typeface="+mn-lt"/>
              </a:rPr>
              <a:t>{</a:t>
            </a:r>
            <a:endParaRPr lang="en-US">
              <a:solidFill>
                <a:schemeClr val="tx1"/>
              </a:solidFill>
              <a:latin typeface="Consolas"/>
              <a:ea typeface="+mn-lt"/>
              <a:cs typeface="+mn-lt"/>
            </a:endParaRPr>
          </a:p>
          <a:p>
            <a:pPr>
              <a:defRPr/>
            </a:pPr>
            <a:r>
              <a:rPr lang="pt-BR">
                <a:latin typeface="Consolas"/>
                <a:cs typeface="+mn-lt"/>
              </a:rPr>
              <a:t>        </a:t>
            </a:r>
            <a:r>
              <a:rPr lang="pt-BR">
                <a:solidFill>
                  <a:schemeClr val="tx1"/>
                </a:solidFill>
                <a:latin typeface="Consolas"/>
                <a:cs typeface="+mn-lt"/>
              </a:rPr>
              <a:t>v[i] = f(i)</a:t>
            </a:r>
            <a:r>
              <a:rPr lang="pt-BR">
                <a:latin typeface="Consolas"/>
                <a:cs typeface="+mn-lt"/>
              </a:rPr>
              <a:t>;</a:t>
            </a:r>
            <a:endParaRPr lang="en-US">
              <a:latin typeface="Consolas"/>
              <a:ea typeface="+mn-lt"/>
              <a:cs typeface="+mn-lt"/>
            </a:endParaRPr>
          </a:p>
          <a:p>
            <a:pPr>
              <a:defRPr/>
            </a:pPr>
            <a:r>
              <a:rPr lang="pt-BR" b="1">
                <a:solidFill>
                  <a:schemeClr val="tx1"/>
                </a:solidFill>
                <a:latin typeface="Consolas"/>
                <a:cs typeface="+mn-lt"/>
              </a:rPr>
              <a:t>}</a:t>
            </a:r>
            <a:r>
              <a:rPr lang="pt-BR">
                <a:latin typeface="Consolas"/>
                <a:cs typeface="+mn-lt"/>
              </a:rPr>
              <a:t>);</a:t>
            </a:r>
            <a:endParaRPr lang="pt-BR">
              <a:latin typeface="Consolas"/>
              <a:ea typeface="+mn-lt"/>
              <a:cs typeface="+mn-lt"/>
            </a:endParaRPr>
          </a:p>
          <a:p>
            <a:pPr>
              <a:defRPr/>
            </a:pPr>
            <a:endParaRPr lang="pt-BR">
              <a:solidFill>
                <a:srgbClr val="FFFFFF"/>
              </a:solidFill>
              <a:latin typeface="Consolas" panose="020B0609020204030204" pitchFamily="49" charset="0"/>
              <a:cs typeface="Calibri"/>
            </a:endParaRPr>
          </a:p>
          <a:p>
            <a:pPr marL="50165" indent="-50165">
              <a:spcBef>
                <a:spcPts val="167"/>
              </a:spcBef>
              <a:spcAft>
                <a:spcPts val="167"/>
              </a:spcAft>
              <a:defRPr/>
            </a:pPr>
            <a:r>
              <a:rPr lang="en-US">
                <a:solidFill>
                  <a:srgbClr val="FA2572"/>
                </a:solidFill>
                <a:latin typeface="Consolas"/>
                <a:cs typeface="Calibri"/>
              </a:rPr>
              <a:t>namespace </a:t>
            </a:r>
            <a:r>
              <a:rPr lang="en-US" err="1">
                <a:solidFill>
                  <a:srgbClr val="65D9F0"/>
                </a:solidFill>
                <a:latin typeface="Consolas"/>
                <a:cs typeface="Calibri"/>
              </a:rPr>
              <a:t>stdv</a:t>
            </a:r>
            <a:r>
              <a:rPr lang="en-US">
                <a:solidFill>
                  <a:srgbClr val="65D9F0"/>
                </a:solidFill>
                <a:latin typeface="Consolas"/>
                <a:cs typeface="Calibri"/>
              </a:rPr>
              <a:t> = std::views;</a:t>
            </a:r>
            <a:endParaRPr lang="en-US">
              <a:solidFill>
                <a:srgbClr val="FA2572"/>
              </a:solidFill>
              <a:latin typeface="Consolas"/>
              <a:cs typeface="Calibri"/>
            </a:endParaRPr>
          </a:p>
          <a:p>
            <a:pPr marL="50165" indent="-50165">
              <a:spcBef>
                <a:spcPts val="167"/>
              </a:spcBef>
              <a:spcAft>
                <a:spcPts val="167"/>
              </a:spcAft>
              <a:defRPr/>
            </a:pPr>
            <a:r>
              <a:rPr lang="en-US">
                <a:solidFill>
                  <a:srgbClr val="FA2572"/>
                </a:solidFill>
                <a:latin typeface="Consolas"/>
                <a:cs typeface="Calibri"/>
              </a:rPr>
              <a:t>auto</a:t>
            </a:r>
            <a:r>
              <a:rPr lang="en-US">
                <a:solidFill>
                  <a:srgbClr val="65D9F0"/>
                </a:solidFill>
                <a:latin typeface="Consolas"/>
                <a:cs typeface="Calibri"/>
              </a:rPr>
              <a:t> </a:t>
            </a:r>
            <a:r>
              <a:rPr lang="en-US">
                <a:latin typeface="Consolas"/>
                <a:cs typeface="Calibri"/>
              </a:rPr>
              <a:t>v = </a:t>
            </a:r>
            <a:r>
              <a:rPr lang="en-US" err="1">
                <a:solidFill>
                  <a:srgbClr val="65D9F0"/>
                </a:solidFill>
                <a:latin typeface="Consolas"/>
                <a:cs typeface="Calibri"/>
              </a:rPr>
              <a:t>stdv</a:t>
            </a:r>
            <a:r>
              <a:rPr lang="en-US">
                <a:solidFill>
                  <a:srgbClr val="65D9F0"/>
                </a:solidFill>
                <a:latin typeface="Consolas"/>
                <a:cs typeface="Calibri"/>
              </a:rPr>
              <a:t>::</a:t>
            </a:r>
            <a:r>
              <a:rPr lang="en-US" err="1">
                <a:latin typeface="Consolas"/>
                <a:cs typeface="Calibri"/>
              </a:rPr>
              <a:t>cartesian_product</a:t>
            </a:r>
            <a:r>
              <a:rPr lang="en-US">
                <a:latin typeface="Consolas"/>
                <a:cs typeface="Calibri"/>
              </a:rPr>
              <a:t>(</a:t>
            </a:r>
            <a:br>
              <a:rPr lang="en-US">
                <a:solidFill>
                  <a:srgbClr val="FFFFFF"/>
                </a:solidFill>
                <a:latin typeface="Consolas"/>
                <a:cs typeface="Calibri"/>
              </a:rPr>
            </a:br>
            <a:r>
              <a:rPr lang="en-US">
                <a:solidFill>
                  <a:srgbClr val="65D9F0"/>
                </a:solidFill>
                <a:latin typeface="Consolas"/>
                <a:cs typeface="Calibri"/>
              </a:rPr>
              <a:t>    </a:t>
            </a:r>
            <a:r>
              <a:rPr lang="en-US" err="1">
                <a:solidFill>
                  <a:srgbClr val="65D9F0"/>
                </a:solidFill>
                <a:latin typeface="Consolas"/>
                <a:cs typeface="Calibri"/>
              </a:rPr>
              <a:t>stdv</a:t>
            </a:r>
            <a:r>
              <a:rPr lang="en-US">
                <a:solidFill>
                  <a:srgbClr val="65D9F0"/>
                </a:solidFill>
                <a:latin typeface="Consolas"/>
                <a:cs typeface="Calibri"/>
              </a:rPr>
              <a:t>::</a:t>
            </a:r>
            <a:r>
              <a:rPr lang="en-US">
                <a:latin typeface="Consolas"/>
                <a:cs typeface="Calibri"/>
              </a:rPr>
              <a:t>iota(</a:t>
            </a:r>
            <a:r>
              <a:rPr lang="en-US">
                <a:solidFill>
                  <a:srgbClr val="76B900"/>
                </a:solidFill>
                <a:latin typeface="Consolas"/>
                <a:cs typeface="Calibri"/>
              </a:rPr>
              <a:t>0</a:t>
            </a:r>
            <a:r>
              <a:rPr lang="en-US">
                <a:latin typeface="Consolas"/>
                <a:cs typeface="Calibri"/>
              </a:rPr>
              <a:t>, </a:t>
            </a:r>
            <a:r>
              <a:rPr lang="en-US">
                <a:solidFill>
                  <a:srgbClr val="76B900"/>
                </a:solidFill>
                <a:latin typeface="Consolas"/>
                <a:cs typeface="Calibri"/>
              </a:rPr>
              <a:t>N</a:t>
            </a:r>
            <a:r>
              <a:rPr lang="en-US">
                <a:latin typeface="Consolas"/>
                <a:cs typeface="Calibri"/>
              </a:rPr>
              <a:t>), </a:t>
            </a:r>
            <a:r>
              <a:rPr lang="en-US" err="1">
                <a:solidFill>
                  <a:srgbClr val="65D9F0"/>
                </a:solidFill>
                <a:latin typeface="Consolas"/>
                <a:cs typeface="Calibri"/>
              </a:rPr>
              <a:t>stdv</a:t>
            </a:r>
            <a:r>
              <a:rPr lang="en-US">
                <a:solidFill>
                  <a:srgbClr val="65D9F0"/>
                </a:solidFill>
                <a:latin typeface="Consolas"/>
                <a:cs typeface="Calibri"/>
              </a:rPr>
              <a:t>::</a:t>
            </a:r>
            <a:r>
              <a:rPr lang="en-US">
                <a:latin typeface="Consolas"/>
                <a:cs typeface="Calibri"/>
              </a:rPr>
              <a:t>iota(</a:t>
            </a:r>
            <a:r>
              <a:rPr lang="en-US">
                <a:solidFill>
                  <a:schemeClr val="accent1">
                    <a:lumMod val="60000"/>
                    <a:lumOff val="40000"/>
                  </a:schemeClr>
                </a:solidFill>
                <a:latin typeface="Consolas"/>
                <a:cs typeface="Calibri"/>
              </a:rPr>
              <a:t>0</a:t>
            </a:r>
            <a:r>
              <a:rPr lang="en-US">
                <a:latin typeface="Consolas"/>
                <a:cs typeface="Calibri"/>
              </a:rPr>
              <a:t>, </a:t>
            </a:r>
            <a:r>
              <a:rPr lang="en-US">
                <a:solidFill>
                  <a:schemeClr val="accent1">
                    <a:lumMod val="60000"/>
                    <a:lumOff val="40000"/>
                  </a:schemeClr>
                </a:solidFill>
                <a:latin typeface="Consolas"/>
                <a:cs typeface="Calibri"/>
              </a:rPr>
              <a:t>M</a:t>
            </a:r>
            <a:r>
              <a:rPr lang="en-US">
                <a:latin typeface="Consolas"/>
                <a:cs typeface="Calibri"/>
              </a:rPr>
              <a:t>));</a:t>
            </a:r>
            <a:endParaRPr lang="en-US">
              <a:latin typeface="Consolas"/>
              <a:ea typeface="+mn-lt"/>
              <a:cs typeface="+mn-lt"/>
            </a:endParaRPr>
          </a:p>
          <a:p>
            <a:pPr marL="50165" indent="-50165">
              <a:spcBef>
                <a:spcPts val="167"/>
              </a:spcBef>
              <a:spcAft>
                <a:spcPts val="167"/>
              </a:spcAft>
              <a:defRPr/>
            </a:pPr>
            <a:endParaRPr lang="en-US">
              <a:ea typeface="+mn-lt"/>
              <a:cs typeface="+mn-lt"/>
            </a:endParaRPr>
          </a:p>
          <a:p>
            <a:pPr marL="50165" indent="-50165">
              <a:spcBef>
                <a:spcPts val="167"/>
              </a:spcBef>
              <a:spcAft>
                <a:spcPts val="167"/>
              </a:spcAft>
              <a:defRPr/>
            </a:pPr>
            <a:r>
              <a:rPr lang="pt-BR" err="1">
                <a:solidFill>
                  <a:srgbClr val="66D9EF"/>
                </a:solidFill>
                <a:latin typeface="Consolas"/>
                <a:cs typeface="Calibri"/>
              </a:rPr>
              <a:t>std</a:t>
            </a:r>
            <a:r>
              <a:rPr lang="pt-BR">
                <a:solidFill>
                  <a:srgbClr val="66D9EF"/>
                </a:solidFill>
                <a:latin typeface="Consolas"/>
                <a:cs typeface="Calibri"/>
              </a:rPr>
              <a:t>::</a:t>
            </a:r>
            <a:r>
              <a:rPr lang="en-US" err="1">
                <a:latin typeface="Consolas"/>
                <a:cs typeface="Calibri"/>
              </a:rPr>
              <a:t>for_each</a:t>
            </a:r>
            <a:r>
              <a:rPr lang="en-US">
                <a:latin typeface="Consolas"/>
                <a:cs typeface="Calibri"/>
              </a:rPr>
              <a:t>(</a:t>
            </a:r>
            <a:r>
              <a:rPr lang="pt-BR">
                <a:solidFill>
                  <a:srgbClr val="76B801"/>
                </a:solidFill>
                <a:latin typeface="Consolas"/>
                <a:cs typeface="Calibri"/>
              </a:rPr>
              <a:t>par</a:t>
            </a:r>
            <a:r>
              <a:rPr lang="en-US">
                <a:latin typeface="Consolas"/>
                <a:cs typeface="Calibri"/>
              </a:rPr>
              <a:t>, begin(v), end(v),</a:t>
            </a:r>
            <a:br>
              <a:rPr lang="en-US">
                <a:latin typeface="Consolas"/>
                <a:cs typeface="Calibri"/>
              </a:rPr>
            </a:br>
            <a:r>
              <a:rPr lang="en-US">
                <a:latin typeface="Consolas"/>
                <a:cs typeface="Calibri"/>
              </a:rPr>
              <a:t>    [](</a:t>
            </a:r>
            <a:r>
              <a:rPr lang="en-US">
                <a:solidFill>
                  <a:srgbClr val="FA2572"/>
                </a:solidFill>
                <a:latin typeface="Consolas"/>
                <a:cs typeface="Calibri"/>
              </a:rPr>
              <a:t>auto&amp;</a:t>
            </a:r>
            <a:r>
              <a:rPr lang="en-US">
                <a:latin typeface="Consolas"/>
                <a:cs typeface="Calibri"/>
              </a:rPr>
              <a:t> e) { </a:t>
            </a:r>
            <a:endParaRPr lang="en-US">
              <a:latin typeface="Consolas"/>
              <a:ea typeface="+mn-lt"/>
              <a:cs typeface="+mn-lt"/>
            </a:endParaRPr>
          </a:p>
          <a:p>
            <a:pPr marL="50165" indent="-50165">
              <a:spcBef>
                <a:spcPts val="167"/>
              </a:spcBef>
              <a:spcAft>
                <a:spcPts val="167"/>
              </a:spcAft>
              <a:defRPr/>
            </a:pPr>
            <a:r>
              <a:rPr lang="en-US">
                <a:latin typeface="Consolas"/>
                <a:cs typeface="Calibri"/>
              </a:rPr>
              <a:t>     </a:t>
            </a:r>
            <a:r>
              <a:rPr lang="en-US">
                <a:solidFill>
                  <a:srgbClr val="FFFFFF"/>
                </a:solidFill>
                <a:latin typeface="Consolas"/>
                <a:cs typeface="Calibri"/>
              </a:rPr>
              <a:t>   </a:t>
            </a:r>
            <a:r>
              <a:rPr lang="en-US">
                <a:solidFill>
                  <a:srgbClr val="FA2572"/>
                </a:solidFill>
                <a:latin typeface="Consolas"/>
                <a:cs typeface="Calibri"/>
              </a:rPr>
              <a:t>auto</a:t>
            </a:r>
            <a:r>
              <a:rPr lang="en-US">
                <a:latin typeface="Consolas"/>
                <a:cs typeface="Calibri"/>
              </a:rPr>
              <a:t> [</a:t>
            </a:r>
            <a:r>
              <a:rPr lang="en-US" err="1">
                <a:latin typeface="Consolas"/>
                <a:cs typeface="Calibri"/>
              </a:rPr>
              <a:t>i</a:t>
            </a:r>
            <a:r>
              <a:rPr lang="en-US">
                <a:latin typeface="Consolas"/>
                <a:cs typeface="Calibri"/>
              </a:rPr>
              <a:t>, j] = e;</a:t>
            </a:r>
            <a:endParaRPr lang="en-US">
              <a:latin typeface="Consolas"/>
              <a:ea typeface="+mn-lt"/>
              <a:cs typeface="+mn-lt"/>
            </a:endParaRPr>
          </a:p>
          <a:p>
            <a:pPr marL="50165" indent="-50165">
              <a:spcBef>
                <a:spcPts val="167"/>
              </a:spcBef>
              <a:spcAft>
                <a:spcPts val="167"/>
              </a:spcAft>
              <a:defRPr/>
            </a:pPr>
            <a:r>
              <a:rPr lang="en-US">
                <a:latin typeface="Consolas"/>
                <a:cs typeface="Calibri"/>
              </a:rPr>
              <a:t>}); </a:t>
            </a:r>
            <a:endParaRPr lang="pt-BR">
              <a:latin typeface="Consolas"/>
            </a:endParaRPr>
          </a:p>
          <a:p>
            <a:pPr marL="151765" indent="-151765">
              <a:defRPr/>
            </a:pPr>
            <a:endParaRPr lang="en-US">
              <a:solidFill>
                <a:schemeClr val="tx1"/>
              </a:solidFill>
              <a:latin typeface="Consolas" panose="020B0609020204030204" pitchFamily="49" charset="0"/>
              <a:cs typeface="Consolas" panose="020B0609020204030204" pitchFamily="49" charset="0"/>
            </a:endParaRPr>
          </a:p>
          <a:p>
            <a:pPr>
              <a:defRPr/>
            </a:pPr>
            <a:endParaRPr lang="pt-BR">
              <a:solidFill>
                <a:schemeClr val="tx1"/>
              </a:solidFill>
              <a:latin typeface="Consolas"/>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3869778" cy="387452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Clr>
                <a:srgbClr val="E7E6E6"/>
              </a:buClr>
              <a:buNone/>
              <a:defRPr/>
            </a:pPr>
            <a:r>
              <a:rPr lang="en-US" sz="2000">
                <a:solidFill>
                  <a:srgbClr val="FFFFFF"/>
                </a:solidFill>
                <a:latin typeface="Trebuchet MS"/>
              </a:rPr>
              <a:t>The function </a:t>
            </a:r>
            <a:r>
              <a:rPr lang="en-US" sz="2000" i="1">
                <a:solidFill>
                  <a:srgbClr val="FFFFFF"/>
                </a:solidFill>
                <a:latin typeface="Trebuchet MS"/>
              </a:rPr>
              <a:t>iota</a:t>
            </a:r>
            <a:r>
              <a:rPr lang="en-US" sz="2000">
                <a:solidFill>
                  <a:srgbClr val="FFFFFF"/>
                </a:solidFill>
                <a:latin typeface="Trebuchet MS"/>
              </a:rPr>
              <a:t> from the C++20 collection of views defines an </a:t>
            </a:r>
            <a:r>
              <a:rPr lang="en-US" sz="2000" err="1">
                <a:solidFill>
                  <a:srgbClr val="FFFFFF"/>
                </a:solidFill>
                <a:latin typeface="Trebuchet MS"/>
              </a:rPr>
              <a:t>iterable</a:t>
            </a:r>
            <a:r>
              <a:rPr lang="en-US" sz="2000">
                <a:solidFill>
                  <a:srgbClr val="FFFFFF"/>
                </a:solidFill>
                <a:latin typeface="Trebuchet MS"/>
              </a:rPr>
              <a:t> sequence of numbers without actually allocating them.</a:t>
            </a:r>
            <a:endParaRPr lang="en-US" sz="2000" b="0" i="0" u="none" strike="noStrike" kern="1200" cap="none" spc="0" normalizeH="0" baseline="0" noProof="0">
              <a:ln>
                <a:noFill/>
              </a:ln>
              <a:solidFill>
                <a:srgbClr val="FFFFFF"/>
              </a:solidFill>
              <a:effectLst/>
              <a:uLnTx/>
              <a:uFillTx/>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indent="0">
              <a:buNone/>
              <a:defRPr/>
            </a:pPr>
            <a:r>
              <a:rPr lang="en-US" sz="2000">
                <a:latin typeface="Trebuchet MS"/>
              </a:rPr>
              <a:t>Similarly, you can iterate over n-dimensional array indices using the view </a:t>
            </a:r>
            <a:r>
              <a:rPr lang="en-US" sz="2000" i="1" err="1">
                <a:latin typeface="Trebuchet MS"/>
              </a:rPr>
              <a:t>cartesian_product</a:t>
            </a:r>
            <a:r>
              <a:rPr lang="en-US" sz="2000">
                <a:latin typeface="Trebuchet MS"/>
              </a:rPr>
              <a:t>.</a:t>
            </a:r>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How to find the index of an element?</a:t>
            </a:r>
            <a:br>
              <a:rPr lang="en-US" sz="4800" b="1">
                <a:cs typeface="Calibri Light"/>
              </a:rPr>
            </a:br>
            <a:r>
              <a:rPr lang="en-US" sz="4800" b="1">
                <a:solidFill>
                  <a:srgbClr val="FFFFFF"/>
                </a:solidFill>
                <a:cs typeface="Calibri Light"/>
              </a:rPr>
              <a:t>Option 3: use C++20 Ranges and Views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097817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8272"/>
    </mc:Choice>
    <mc:Fallback xmlns="">
      <p:transition spd="slow" advTm="158272"/>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rPr>
              <a:t>How to find the index of an element?</a:t>
            </a:r>
            <a:br>
              <a:rPr lang="en-US" sz="4800" b="1"/>
            </a:br>
            <a:r>
              <a:rPr lang="en-US" sz="4800" b="1">
                <a:cs typeface="Calibri Light"/>
              </a:rPr>
              <a:t>Summary</a:t>
            </a:r>
            <a:endParaRPr lang="en-US" b="1"/>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0" name="Subtitle 9">
            <a:extLst>
              <a:ext uri="{FF2B5EF4-FFF2-40B4-BE49-F238E27FC236}">
                <a16:creationId xmlns:a16="http://schemas.microsoft.com/office/drawing/2014/main" id="{64DB5E4E-4D45-8947-B4D7-B4D856C95FC0}"/>
              </a:ext>
            </a:extLst>
          </p:cNvPr>
          <p:cNvSpPr txBox="1">
            <a:spLocks/>
          </p:cNvSpPr>
          <p:nvPr/>
        </p:nvSpPr>
        <p:spPr>
          <a:xfrm>
            <a:off x="762186" y="2300887"/>
            <a:ext cx="9947615" cy="3957037"/>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800">
                <a:latin typeface="Trebuchet MS"/>
              </a:rPr>
              <a:t>Use pointer arithmetic (C++17)</a:t>
            </a:r>
          </a:p>
          <a:p>
            <a:pPr marL="456565" lvl="1" indent="-151765"/>
            <a:r>
              <a:rPr lang="en-US" sz="1700">
                <a:latin typeface="Trebuchet MS"/>
              </a:rPr>
              <a:t>In the lambda argument, pass the element by reference</a:t>
            </a:r>
          </a:p>
          <a:p>
            <a:pPr marL="456565" lvl="1" indent="-151765"/>
            <a:r>
              <a:rPr lang="en-US" sz="1700">
                <a:latin typeface="Trebuchet MS"/>
              </a:rPr>
              <a:t>Retrieve the index from the address of the element</a:t>
            </a:r>
            <a:br>
              <a:rPr lang="en-US" sz="1700">
                <a:latin typeface="Trebuchet MS"/>
              </a:rPr>
            </a:br>
            <a:endParaRPr lang="en-US" sz="1700">
              <a:latin typeface="Trebuchet MS"/>
            </a:endParaRPr>
          </a:p>
          <a:p>
            <a:pPr marL="151765" indent="-151765"/>
            <a:r>
              <a:rPr lang="en-US" sz="1800">
                <a:latin typeface="Trebuchet MS"/>
              </a:rPr>
              <a:t>Use </a:t>
            </a:r>
            <a:r>
              <a:rPr lang="en-US" sz="1800" err="1">
                <a:latin typeface="Trebuchet MS"/>
              </a:rPr>
              <a:t>counting_iterator</a:t>
            </a:r>
            <a:r>
              <a:rPr lang="en-US" sz="1800">
                <a:latin typeface="Trebuchet MS"/>
              </a:rPr>
              <a:t> from a library (C++17)</a:t>
            </a:r>
            <a:endParaRPr lang="en-US"/>
          </a:p>
          <a:p>
            <a:pPr marL="456565" lvl="1" indent="-151765"/>
            <a:r>
              <a:rPr lang="en-US" sz="1700">
                <a:latin typeface="Trebuchet MS"/>
              </a:rPr>
              <a:t>Available in Thrust</a:t>
            </a:r>
          </a:p>
          <a:p>
            <a:pPr marL="456565" lvl="1" indent="-151765"/>
            <a:r>
              <a:rPr lang="en-US" sz="1700">
                <a:latin typeface="Trebuchet MS"/>
              </a:rPr>
              <a:t>Available in Boost</a:t>
            </a:r>
          </a:p>
          <a:p>
            <a:pPr marL="456565" lvl="1" indent="-151765"/>
            <a:r>
              <a:rPr lang="en-US" sz="1700">
                <a:latin typeface="Trebuchet MS"/>
              </a:rPr>
              <a:t>Available in other header files found on GitHub</a:t>
            </a:r>
            <a:br>
              <a:rPr lang="en-US" sz="1700">
                <a:latin typeface="Trebuchet MS"/>
              </a:rPr>
            </a:br>
            <a:endParaRPr lang="en-US" sz="1700">
              <a:latin typeface="Trebuchet MS"/>
            </a:endParaRPr>
          </a:p>
          <a:p>
            <a:pPr marL="151765" indent="-151765"/>
            <a:r>
              <a:rPr lang="en-US" sz="1800">
                <a:latin typeface="Trebuchet MS"/>
              </a:rPr>
              <a:t>Use C++20 views</a:t>
            </a:r>
          </a:p>
          <a:p>
            <a:pPr marL="455930" lvl="1" indent="-151765"/>
            <a:r>
              <a:rPr lang="en-US" sz="1650">
                <a:latin typeface="Trebuchet MS"/>
              </a:rPr>
              <a:t>C++20 view </a:t>
            </a:r>
            <a:r>
              <a:rPr lang="en-US" sz="1650" i="1">
                <a:latin typeface="Trebuchet MS"/>
              </a:rPr>
              <a:t>iota</a:t>
            </a:r>
            <a:r>
              <a:rPr lang="en-US" sz="1650">
                <a:latin typeface="Trebuchet MS"/>
              </a:rPr>
              <a:t> for 1-D indexing. E.g. views::iota(0, N).begin()</a:t>
            </a:r>
          </a:p>
          <a:p>
            <a:pPr marL="455930" lvl="1" indent="-151765"/>
            <a:r>
              <a:rPr lang="en-US" sz="1650">
                <a:latin typeface="Trebuchet MS"/>
              </a:rPr>
              <a:t>C++23 view </a:t>
            </a:r>
            <a:r>
              <a:rPr lang="en-US" sz="1650" i="1" err="1">
                <a:latin typeface="Trebuchet MS"/>
              </a:rPr>
              <a:t>cartesian_product</a:t>
            </a:r>
            <a:r>
              <a:rPr lang="en-US" sz="1650">
                <a:latin typeface="Trebuchet MS"/>
              </a:rPr>
              <a:t> for n-D indexing.</a:t>
            </a:r>
            <a:r>
              <a:rPr lang="en-US" sz="1800">
                <a:latin typeface="Trebuchet MS"/>
              </a:rPr>
              <a:t>  </a:t>
            </a:r>
            <a:endParaRPr lang="en-US"/>
          </a:p>
        </p:txBody>
      </p:sp>
    </p:spTree>
    <p:extLst>
      <p:ext uri="{BB962C8B-B14F-4D97-AF65-F5344CB8AC3E}">
        <p14:creationId xmlns:p14="http://schemas.microsoft.com/office/powerpoint/2010/main" val="120779875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6192"/>
    </mc:Choice>
    <mc:Fallback xmlns="">
      <p:transition spd="slow" advTm="5619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 descr="A picture containing wooden&#10;&#10;Description automatically generated">
            <a:extLst>
              <a:ext uri="{FF2B5EF4-FFF2-40B4-BE49-F238E27FC236}">
                <a16:creationId xmlns:a16="http://schemas.microsoft.com/office/drawing/2014/main" id="{932B9370-E3D0-4747-B269-3F6D0FD77E3F}"/>
              </a:ext>
            </a:extLst>
          </p:cNvPr>
          <p:cNvPicPr>
            <a:picLocks noChangeAspect="1"/>
          </p:cNvPicPr>
          <p:nvPr/>
        </p:nvPicPr>
        <p:blipFill rotWithShape="1">
          <a:blip r:embed="rId2"/>
          <a:srcRect t="11322" b="13678"/>
          <a:stretch/>
        </p:blipFill>
        <p:spPr>
          <a:xfrm>
            <a:off x="20" y="10"/>
            <a:ext cx="12191980" cy="6857990"/>
          </a:xfrm>
          <a:prstGeom prst="rect">
            <a:avLst/>
          </a:prstGeom>
        </p:spPr>
      </p:pic>
      <p:sp>
        <p:nvSpPr>
          <p:cNvPr id="4" name="Rectangle 3">
            <a:extLst>
              <a:ext uri="{FF2B5EF4-FFF2-40B4-BE49-F238E27FC236}">
                <a16:creationId xmlns:a16="http://schemas.microsoft.com/office/drawing/2014/main" id="{F0544802-59DA-E646-A610-B05547DA37F4}"/>
              </a:ext>
            </a:extLst>
          </p:cNvPr>
          <p:cNvSpPr/>
          <p:nvPr/>
        </p:nvSpPr>
        <p:spPr>
          <a:xfrm>
            <a:off x="-1" y="0"/>
            <a:ext cx="12191980" cy="6858000"/>
          </a:xfrm>
          <a:prstGeom prst="rect">
            <a:avLst/>
          </a:prstGeom>
          <a:gradFill flip="none" rotWithShape="1">
            <a:gsLst>
              <a:gs pos="0">
                <a:srgbClr val="8C929C">
                  <a:alpha val="0"/>
                  <a:lumMod val="0"/>
                  <a:lumOff val="100000"/>
                </a:srgbClr>
              </a:gs>
              <a:gs pos="77000">
                <a:schemeClr val="tx1">
                  <a:lumMod val="89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5" name="Table 3">
            <a:extLst>
              <a:ext uri="{FF2B5EF4-FFF2-40B4-BE49-F238E27FC236}">
                <a16:creationId xmlns:a16="http://schemas.microsoft.com/office/drawing/2014/main" id="{6481FABC-1F0D-8D45-B809-06A9A22EA029}"/>
              </a:ext>
            </a:extLst>
          </p:cNvPr>
          <p:cNvGraphicFramePr>
            <a:graphicFrameLocks noGrp="1"/>
          </p:cNvGraphicFramePr>
          <p:nvPr>
            <p:extLst>
              <p:ext uri="{D42A27DB-BD31-4B8C-83A1-F6EECF244321}">
                <p14:modId xmlns:p14="http://schemas.microsoft.com/office/powerpoint/2010/main" val="4280458113"/>
              </p:ext>
            </p:extLst>
          </p:nvPr>
        </p:nvGraphicFramePr>
        <p:xfrm>
          <a:off x="778922" y="822950"/>
          <a:ext cx="8557102" cy="3200400"/>
        </p:xfrm>
        <a:graphic>
          <a:graphicData uri="http://schemas.openxmlformats.org/drawingml/2006/table">
            <a:tbl>
              <a:tblPr firstRow="1" bandRow="1">
                <a:tableStyleId>{5C22544A-7EE6-4342-B048-85BDC9FD1C3A}</a:tableStyleId>
              </a:tblPr>
              <a:tblGrid>
                <a:gridCol w="8557102">
                  <a:extLst>
                    <a:ext uri="{9D8B030D-6E8A-4147-A177-3AD203B41FA5}">
                      <a16:colId xmlns:a16="http://schemas.microsoft.com/office/drawing/2014/main" val="2495054055"/>
                    </a:ext>
                  </a:extLst>
                </a:gridCol>
              </a:tblGrid>
              <a:tr h="695122">
                <a:tc>
                  <a:txBody>
                    <a:bodyPr/>
                    <a:lstStyle/>
                    <a:p>
                      <a:r>
                        <a:rPr lang="en-US" sz="2700" b="1" dirty="0">
                          <a:solidFill>
                            <a:schemeClr val="bg1"/>
                          </a:solidFill>
                          <a:latin typeface="+mj-lt"/>
                        </a:rPr>
                        <a:t>GPU Acceleration with the C++ Standard Library</a:t>
                      </a:r>
                    </a:p>
                  </a:txBody>
                  <a:tcPr marL="0" marR="30480" marT="213360" marB="21336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608844846"/>
                  </a:ext>
                </a:extLst>
              </a:tr>
              <a:tr h="467360">
                <a:tc>
                  <a:txBody>
                    <a:bodyPr/>
                    <a:lstStyle/>
                    <a:p>
                      <a:pPr marL="0" marR="0" lvl="0" indent="0" algn="l" defTabSz="914400" rtl="0" eaLnBrk="1" fontAlgn="auto" latinLnBrk="0" hangingPunct="1">
                        <a:lnSpc>
                          <a:spcPct val="100000"/>
                        </a:lnSpc>
                        <a:spcBef>
                          <a:spcPts val="0"/>
                        </a:spcBef>
                        <a:spcAft>
                          <a:spcPts val="0"/>
                        </a:spcAft>
                        <a:buClrTx/>
                        <a:buSzTx/>
                        <a:buFont typeface="Wingdings" pitchFamily="2" charset="2"/>
                        <a:buNone/>
                        <a:tabLst/>
                        <a:defRPr/>
                      </a:pPr>
                      <a:r>
                        <a:rPr lang="en-US" sz="1500" b="0" i="0" u="none" strike="noStrike" kern="1200" cap="none" spc="0" normalizeH="0" baseline="0" noProof="0" dirty="0">
                          <a:ln>
                            <a:noFill/>
                          </a:ln>
                          <a:solidFill>
                            <a:srgbClr val="FFFFFF"/>
                          </a:solidFill>
                          <a:effectLst/>
                          <a:uLnTx/>
                          <a:uFillTx/>
                          <a:latin typeface="Trebuchet MS"/>
                          <a:ea typeface="+mn-ea"/>
                          <a:cs typeface="+mn-cs"/>
                        </a:rPr>
                        <a:t>C++ Prerequisites</a:t>
                      </a:r>
                      <a:endParaRPr kumimoji="0" lang="en-US" sz="1500" b="0" i="0" u="none" strike="noStrike" kern="1200" cap="none" spc="0" normalizeH="0" baseline="0" noProof="0" dirty="0">
                        <a:ln>
                          <a:noFill/>
                        </a:ln>
                        <a:solidFill>
                          <a:srgbClr val="FFFFFF"/>
                        </a:solidFill>
                        <a:effectLst/>
                        <a:uLnTx/>
                        <a:uFillTx/>
                        <a:latin typeface="Trebuchet MS"/>
                        <a:ea typeface="+mn-ea"/>
                        <a:cs typeface="+mn-cs"/>
                      </a:endParaRPr>
                    </a:p>
                  </a:txBody>
                  <a:tcPr marL="0" marR="121920" marT="121920" marB="1219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94025966"/>
                  </a:ext>
                </a:extLst>
              </a:tr>
              <a:tr h="467360">
                <a:tc>
                  <a:txBody>
                    <a:bodyPr/>
                    <a:lstStyle/>
                    <a:p>
                      <a:pPr marL="0" marR="0" lvl="0" indent="0" algn="l">
                        <a:lnSpc>
                          <a:spcPct val="100000"/>
                        </a:lnSpc>
                        <a:spcBef>
                          <a:spcPts val="0"/>
                        </a:spcBef>
                        <a:spcAft>
                          <a:spcPts val="0"/>
                        </a:spcAft>
                        <a:buFont typeface="Wingdings"/>
                        <a:buNone/>
                      </a:pPr>
                      <a:r>
                        <a:rPr lang="en-US" sz="1500" b="0" i="0" u="none" strike="noStrike" kern="1200" cap="none" spc="0" normalizeH="0" baseline="0" noProof="0" dirty="0">
                          <a:ln>
                            <a:noFill/>
                          </a:ln>
                          <a:solidFill>
                            <a:srgbClr val="FFFFFF"/>
                          </a:solidFill>
                          <a:effectLst/>
                          <a:uLnTx/>
                          <a:uFillTx/>
                          <a:latin typeface="Trebuchet MS"/>
                          <a:ea typeface="+mn-ea"/>
                          <a:cs typeface="+mn-cs"/>
                        </a:rPr>
                        <a:t>Fundamentals of ISO C++ Parallelism</a:t>
                      </a:r>
                      <a:endParaRPr kumimoji="0" lang="en-US" sz="1500" b="0" i="0" u="none" strike="noStrike" kern="1200" cap="none" spc="0" normalizeH="0" baseline="0" noProof="0" dirty="0">
                        <a:ln>
                          <a:noFill/>
                        </a:ln>
                        <a:solidFill>
                          <a:srgbClr val="FFFFFF"/>
                        </a:solidFill>
                        <a:effectLst/>
                        <a:uLnTx/>
                        <a:uFillTx/>
                        <a:latin typeface="Trebuchet MS"/>
                        <a:ea typeface="+mn-ea"/>
                        <a:cs typeface="+mn-cs"/>
                      </a:endParaRPr>
                    </a:p>
                  </a:txBody>
                  <a:tcPr marL="0" marR="121920" marT="121920" marB="12192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432971169"/>
                  </a:ext>
                </a:extLst>
              </a:tr>
              <a:tr h="467359">
                <a:tc>
                  <a:txBody>
                    <a:bodyPr/>
                    <a:lstStyle/>
                    <a:p>
                      <a:pPr marL="0" lvl="0" indent="0" algn="l">
                        <a:lnSpc>
                          <a:spcPct val="100000"/>
                        </a:lnSpc>
                        <a:spcBef>
                          <a:spcPts val="0"/>
                        </a:spcBef>
                        <a:spcAft>
                          <a:spcPts val="0"/>
                        </a:spcAft>
                        <a:buFont typeface="Wingdings"/>
                        <a:buNone/>
                      </a:pPr>
                      <a:r>
                        <a:rPr lang="en-US" sz="1500" b="0" i="0" u="none" strike="noStrike" kern="1200" cap="none" spc="0" normalizeH="0" baseline="0" noProof="0" dirty="0">
                          <a:ln>
                            <a:noFill/>
                          </a:ln>
                          <a:solidFill>
                            <a:srgbClr val="FFFFFF"/>
                          </a:solidFill>
                          <a:effectLst/>
                          <a:uLnTx/>
                          <a:uFillTx/>
                          <a:latin typeface="Trebuchet MS"/>
                          <a:ea typeface="+mn-ea"/>
                          <a:cs typeface="+mn-cs"/>
                        </a:rPr>
                        <a:t>Indexing, Ranges &amp; Views</a:t>
                      </a:r>
                      <a:endParaRPr kumimoji="0" lang="en-US" sz="1500" b="0" i="0" u="none" strike="noStrike" kern="1200" cap="none" spc="0" normalizeH="0" baseline="0" noProof="0" dirty="0">
                        <a:ln>
                          <a:noFill/>
                        </a:ln>
                        <a:solidFill>
                          <a:srgbClr val="FFFFFF"/>
                        </a:solidFill>
                        <a:effectLst/>
                        <a:uLnTx/>
                        <a:uFillTx/>
                        <a:latin typeface="Trebuchet MS"/>
                        <a:ea typeface="+mn-ea"/>
                        <a:cs typeface="+mn-cs"/>
                      </a:endParaRPr>
                    </a:p>
                  </a:txBody>
                  <a:tcPr marL="0" marR="121920" marT="121920" marB="121920">
                    <a:lnL w="0">
                      <a:noFill/>
                    </a:lnL>
                    <a:lnR w="0">
                      <a:noFill/>
                    </a:lnR>
                    <a:lnT w="12700">
                      <a:noFill/>
                    </a:lnT>
                    <a:lnB w="12700">
                      <a:noFill/>
                    </a:lnB>
                    <a:lnTlToBr w="12700" cmpd="sng">
                      <a:noFill/>
                      <a:prstDash val="solid"/>
                    </a:lnTlToBr>
                    <a:lnBlToTr w="12700" cmpd="sng">
                      <a:noFill/>
                      <a:prstDash val="solid"/>
                    </a:lnBlToTr>
                    <a:noFill/>
                  </a:tcPr>
                </a:tc>
                <a:extLst>
                  <a:ext uri="{0D108BD9-81ED-4DB2-BD59-A6C34878D82A}">
                    <a16:rowId xmlns:a16="http://schemas.microsoft.com/office/drawing/2014/main" val="991398068"/>
                  </a:ext>
                </a:extLst>
              </a:tr>
              <a:tr h="467359">
                <a:tc>
                  <a:txBody>
                    <a:bodyPr/>
                    <a:lstStyle/>
                    <a:p>
                      <a:pPr marL="0" lvl="0" indent="0" algn="l">
                        <a:lnSpc>
                          <a:spcPct val="100000"/>
                        </a:lnSpc>
                        <a:spcBef>
                          <a:spcPts val="0"/>
                        </a:spcBef>
                        <a:spcAft>
                          <a:spcPts val="0"/>
                        </a:spcAft>
                        <a:buFont typeface="Wingdings"/>
                        <a:buNone/>
                      </a:pPr>
                      <a:r>
                        <a:rPr kumimoji="0" lang="en-US" sz="1500" b="0" i="0" u="none" strike="noStrike" kern="1200" cap="none" spc="0" normalizeH="0" baseline="0" noProof="0" dirty="0">
                          <a:ln>
                            <a:noFill/>
                          </a:ln>
                          <a:solidFill>
                            <a:srgbClr val="FFFFFF"/>
                          </a:solidFill>
                          <a:effectLst/>
                          <a:uLnTx/>
                          <a:uFillTx/>
                          <a:latin typeface="Trebuchet MS"/>
                          <a:ea typeface="+mn-ea"/>
                          <a:cs typeface="+mn-cs"/>
                        </a:rPr>
                        <a:t>Interactive Materials</a:t>
                      </a:r>
                    </a:p>
                  </a:txBody>
                  <a:tcPr marL="0" marR="121920" marT="121920" marB="121920">
                    <a:lnL w="0">
                      <a:noFill/>
                    </a:lnL>
                    <a:lnR w="0">
                      <a:noFill/>
                    </a:lnR>
                    <a:lnT w="12700">
                      <a:noFill/>
                    </a:lnT>
                    <a:lnB w="12700">
                      <a:noFill/>
                    </a:lnB>
                    <a:lnTlToBr w="12700" cmpd="sng">
                      <a:noFill/>
                      <a:prstDash val="solid"/>
                    </a:lnTlToBr>
                    <a:lnBlToTr w="12700" cmpd="sng">
                      <a:noFill/>
                      <a:prstDash val="solid"/>
                    </a:lnBlToTr>
                    <a:noFill/>
                  </a:tcPr>
                </a:tc>
                <a:extLst>
                  <a:ext uri="{0D108BD9-81ED-4DB2-BD59-A6C34878D82A}">
                    <a16:rowId xmlns:a16="http://schemas.microsoft.com/office/drawing/2014/main" val="361425532"/>
                  </a:ext>
                </a:extLst>
              </a:tr>
              <a:tr h="467359">
                <a:tc>
                  <a:txBody>
                    <a:bodyPr/>
                    <a:lstStyle/>
                    <a:p>
                      <a:pPr marL="0" lvl="0" indent="0" algn="l">
                        <a:lnSpc>
                          <a:spcPct val="100000"/>
                        </a:lnSpc>
                        <a:spcBef>
                          <a:spcPts val="0"/>
                        </a:spcBef>
                        <a:spcAft>
                          <a:spcPts val="0"/>
                        </a:spcAft>
                        <a:buNone/>
                      </a:pPr>
                      <a:endParaRPr kumimoji="0" lang="en-US" sz="1500" b="0" i="0" u="none" strike="noStrike" kern="1200" cap="none" spc="0" normalizeH="0" baseline="0" noProof="0" dirty="0">
                        <a:ln>
                          <a:noFill/>
                        </a:ln>
                        <a:solidFill>
                          <a:srgbClr val="FFFFFF"/>
                        </a:solidFill>
                        <a:effectLst/>
                        <a:uLnTx/>
                        <a:uFillTx/>
                        <a:latin typeface="Trebuchet MS"/>
                        <a:ea typeface="+mn-ea"/>
                        <a:cs typeface="+mn-cs"/>
                      </a:endParaRPr>
                    </a:p>
                  </a:txBody>
                  <a:tcPr marL="0" marR="121920" marT="121920" marB="121920">
                    <a:lnL w="0">
                      <a:noFill/>
                    </a:lnL>
                    <a:lnR w="0">
                      <a:noFill/>
                    </a:lnR>
                    <a:lnT w="12700">
                      <a:noFill/>
                    </a:lnT>
                    <a:lnB w="12700">
                      <a:noFill/>
                    </a:lnB>
                    <a:lnTlToBr w="12700" cmpd="sng">
                      <a:noFill/>
                      <a:prstDash val="solid"/>
                    </a:lnTlToBr>
                    <a:lnBlToTr w="12700" cmpd="sng">
                      <a:noFill/>
                      <a:prstDash val="solid"/>
                    </a:lnBlToTr>
                    <a:noFill/>
                  </a:tcPr>
                </a:tc>
                <a:extLst>
                  <a:ext uri="{0D108BD9-81ED-4DB2-BD59-A6C34878D82A}">
                    <a16:rowId xmlns:a16="http://schemas.microsoft.com/office/drawing/2014/main" val="3488556216"/>
                  </a:ext>
                </a:extLst>
              </a:tr>
            </a:tbl>
          </a:graphicData>
        </a:graphic>
      </p:graphicFrame>
    </p:spTree>
    <p:extLst>
      <p:ext uri="{BB962C8B-B14F-4D97-AF65-F5344CB8AC3E}">
        <p14:creationId xmlns:p14="http://schemas.microsoft.com/office/powerpoint/2010/main" val="711871512"/>
      </p:ext>
    </p:extLst>
  </p:cSld>
  <p:clrMapOvr>
    <a:masterClrMapping/>
  </p:clrMapOvr>
  <mc:AlternateContent xmlns:mc="http://schemas.openxmlformats.org/markup-compatibility/2006" xmlns:p14="http://schemas.microsoft.com/office/powerpoint/2010/main">
    <mc:Choice Requires="p14">
      <p:transition spd="slow" p14:dur="2000" advTm="84501"/>
    </mc:Choice>
    <mc:Fallback xmlns="">
      <p:transition spd="slow" advTm="84501"/>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69331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6D9EF"/>
                </a:solidFill>
                <a:latin typeface="Consolas"/>
              </a:rPr>
              <a:t>std::</a:t>
            </a:r>
            <a:r>
              <a:rPr lang="en-US">
                <a:latin typeface="Consolas"/>
              </a:rPr>
              <a:t>vector&lt;</a:t>
            </a:r>
            <a:r>
              <a:rPr lang="en-US">
                <a:solidFill>
                  <a:srgbClr val="66D9EF"/>
                </a:solidFill>
                <a:latin typeface="Consolas"/>
              </a:rPr>
              <a:t>double</a:t>
            </a:r>
            <a:r>
              <a:rPr lang="en-US">
                <a:latin typeface="Consolas"/>
              </a:rPr>
              <a:t>&gt; v = {</a:t>
            </a:r>
            <a:r>
              <a:rPr lang="en-US">
                <a:solidFill>
                  <a:srgbClr val="F92573"/>
                </a:solidFill>
                <a:latin typeface="Consolas"/>
              </a:rPr>
              <a:t>0</a:t>
            </a:r>
            <a:r>
              <a:rPr lang="en-US">
                <a:latin typeface="Consolas"/>
              </a:rPr>
              <a:t>, </a:t>
            </a:r>
            <a:r>
              <a:rPr lang="en-US">
                <a:solidFill>
                  <a:srgbClr val="F92573"/>
                </a:solidFill>
                <a:latin typeface="Consolas"/>
              </a:rPr>
              <a:t>1</a:t>
            </a:r>
            <a:r>
              <a:rPr lang="en-US">
                <a:latin typeface="Consolas"/>
              </a:rPr>
              <a:t>, </a:t>
            </a:r>
            <a:r>
              <a:rPr lang="en-US">
                <a:solidFill>
                  <a:srgbClr val="F92573"/>
                </a:solidFill>
                <a:latin typeface="Consolas"/>
              </a:rPr>
              <a:t>2</a:t>
            </a:r>
            <a:r>
              <a:rPr lang="en-US">
                <a:latin typeface="Consolas"/>
              </a:rPr>
              <a:t>, </a:t>
            </a:r>
            <a:r>
              <a:rPr lang="en-US">
                <a:solidFill>
                  <a:srgbClr val="F92573"/>
                </a:solidFill>
                <a:latin typeface="Consolas"/>
              </a:rPr>
              <a:t>3</a:t>
            </a:r>
            <a:r>
              <a:rPr lang="en-US">
                <a:latin typeface="Consolas"/>
              </a:rPr>
              <a:t>};</a:t>
            </a:r>
            <a:endParaRPr lang="en-US"/>
          </a:p>
          <a:p>
            <a:pPr lvl="0">
              <a:defRPr/>
            </a:pPr>
            <a:r>
              <a:rPr lang="pt-BR">
                <a:solidFill>
                  <a:srgbClr val="F92573"/>
                </a:solidFill>
                <a:latin typeface="Consolas"/>
                <a:cs typeface="Consolas" panose="020B0609020204030204" pitchFamily="49" charset="0"/>
              </a:rPr>
              <a:t>auto</a:t>
            </a:r>
            <a:r>
              <a:rPr lang="pt-BR">
                <a:latin typeface="Consolas"/>
                <a:cs typeface="Consolas" panose="020B0609020204030204" pitchFamily="49" charset="0"/>
              </a:rPr>
              <a:t> </a:t>
            </a:r>
            <a:r>
              <a:rPr lang="pt-BR" err="1">
                <a:latin typeface="Consolas"/>
                <a:cs typeface="Consolas" panose="020B0609020204030204" pitchFamily="49" charset="0"/>
              </a:rPr>
              <a:t>b</a:t>
            </a:r>
            <a:r>
              <a:rPr lang="pt-BR">
                <a:latin typeface="Consolas"/>
                <a:cs typeface="Consolas" panose="020B0609020204030204" pitchFamily="49" charset="0"/>
              </a:rPr>
              <a:t> = </a:t>
            </a:r>
            <a:r>
              <a:rPr lang="pt-BR" err="1">
                <a:latin typeface="Consolas"/>
                <a:cs typeface="Consolas" panose="020B0609020204030204" pitchFamily="49" charset="0"/>
              </a:rPr>
              <a:t>v.begin</a:t>
            </a:r>
            <a:r>
              <a:rPr lang="pt-BR">
                <a:latin typeface="Consolas"/>
                <a:cs typeface="Consolas" panose="020B0609020204030204" pitchFamily="49" charset="0"/>
              </a:rPr>
              <a:t>();</a:t>
            </a:r>
          </a:p>
          <a:p>
            <a:pPr lvl="0">
              <a:defRPr/>
            </a:pPr>
            <a:r>
              <a:rPr lang="pt-BR">
                <a:solidFill>
                  <a:srgbClr val="F92573"/>
                </a:solidFill>
                <a:latin typeface="Consolas"/>
                <a:cs typeface="Consolas" panose="020B0609020204030204" pitchFamily="49" charset="0"/>
              </a:rPr>
              <a:t>auto</a:t>
            </a:r>
            <a:r>
              <a:rPr lang="pt-BR">
                <a:latin typeface="Consolas"/>
                <a:cs typeface="Consolas" panose="020B0609020204030204" pitchFamily="49" charset="0"/>
              </a:rPr>
              <a:t> e = </a:t>
            </a:r>
            <a:r>
              <a:rPr lang="pt-BR" err="1">
                <a:latin typeface="Consolas"/>
                <a:cs typeface="Consolas" panose="020B0609020204030204" pitchFamily="49" charset="0"/>
              </a:rPr>
              <a:t>v.end</a:t>
            </a:r>
            <a:r>
              <a:rPr lang="pt-BR">
                <a:latin typeface="Consolas"/>
                <a:cs typeface="Consolas" panose="020B06090202040302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solidFill>
                <a:srgbClr val="66D9EF"/>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chemeClr val="accent3"/>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pt-BR">
                <a:solidFill>
                  <a:srgbClr val="5A9CD6"/>
                </a:solidFill>
                <a:latin typeface="Consolas"/>
                <a:cs typeface="Consolas" panose="020B0609020204030204" pitchFamily="49" charset="0"/>
              </a:rPr>
              <a:t>// </a:t>
            </a:r>
            <a:r>
              <a:rPr lang="pt-BR" err="1">
                <a:solidFill>
                  <a:srgbClr val="5A9CD6"/>
                </a:solidFill>
                <a:latin typeface="Consolas"/>
                <a:cs typeface="Consolas" panose="020B0609020204030204" pitchFamily="49" charset="0"/>
              </a:rPr>
              <a:t>Iterator</a:t>
            </a:r>
            <a:r>
              <a:rPr lang="pt-BR">
                <a:solidFill>
                  <a:srgbClr val="5A9CD6"/>
                </a:solidFill>
                <a:latin typeface="Consolas"/>
                <a:cs typeface="Consolas" panose="020B0609020204030204" pitchFamily="49" charset="0"/>
              </a:rPr>
              <a:t> </a:t>
            </a:r>
            <a:r>
              <a:rPr lang="pt-BR" err="1">
                <a:solidFill>
                  <a:srgbClr val="5A9CD6"/>
                </a:solidFill>
                <a:latin typeface="Consolas"/>
                <a:cs typeface="Consolas" panose="020B0609020204030204" pitchFamily="49" charset="0"/>
              </a:rPr>
              <a:t>version</a:t>
            </a:r>
            <a:r>
              <a:rPr lang="pt-BR">
                <a:solidFill>
                  <a:srgbClr val="5A9CD6"/>
                </a:solidFill>
                <a:latin typeface="Consolas"/>
                <a:cs typeface="Consolas" panose="020B0609020204030204" pitchFamily="49" charset="0"/>
              </a:rPr>
              <a:t>:</a:t>
            </a:r>
          </a:p>
          <a:p>
            <a:pPr>
              <a:defRPr/>
            </a:pPr>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err="1">
                <a:latin typeface="Consolas"/>
                <a:cs typeface="Consolas" panose="020B0609020204030204" pitchFamily="49" charset="0"/>
              </a:rPr>
              <a:t>transform</a:t>
            </a:r>
            <a:r>
              <a:rPr lang="pt-BR">
                <a:latin typeface="Consolas"/>
                <a:cs typeface="Consolas" panose="020B0609020204030204" pitchFamily="49" charset="0"/>
              </a:rPr>
              <a:t>(</a:t>
            </a:r>
            <a:r>
              <a:rPr lang="pt-BR" err="1">
                <a:latin typeface="Consolas"/>
                <a:cs typeface="Consolas" panose="020B0609020204030204" pitchFamily="49" charset="0"/>
              </a:rPr>
              <a:t>begin</a:t>
            </a:r>
            <a:r>
              <a:rPr lang="pt-BR">
                <a:latin typeface="Consolas"/>
                <a:cs typeface="Consolas" panose="020B0609020204030204" pitchFamily="49" charset="0"/>
              </a:rPr>
              <a:t>(</a:t>
            </a:r>
            <a:r>
              <a:rPr lang="pt-BR" err="1">
                <a:latin typeface="Consolas"/>
                <a:cs typeface="Consolas" panose="020B0609020204030204" pitchFamily="49" charset="0"/>
              </a:rPr>
              <a:t>v</a:t>
            </a:r>
            <a:r>
              <a:rPr lang="pt-BR">
                <a:latin typeface="Consolas"/>
                <a:cs typeface="Consolas" panose="020B0609020204030204" pitchFamily="49" charset="0"/>
              </a:rPr>
              <a:t>), </a:t>
            </a:r>
            <a:r>
              <a:rPr lang="pt-BR" err="1">
                <a:latin typeface="Consolas"/>
                <a:cs typeface="Consolas" panose="020B0609020204030204" pitchFamily="49" charset="0"/>
              </a:rPr>
              <a:t>end</a:t>
            </a:r>
            <a:r>
              <a:rPr lang="pt-BR">
                <a:latin typeface="Consolas"/>
                <a:cs typeface="Consolas" panose="020B0609020204030204" pitchFamily="49" charset="0"/>
              </a:rPr>
              <a:t>(</a:t>
            </a:r>
            <a:r>
              <a:rPr lang="pt-BR" err="1">
                <a:latin typeface="Consolas"/>
                <a:cs typeface="Consolas" panose="020B0609020204030204" pitchFamily="49" charset="0"/>
              </a:rPr>
              <a:t>v</a:t>
            </a:r>
            <a:r>
              <a:rPr lang="pt-BR">
                <a:latin typeface="Consolas"/>
                <a:cs typeface="Consolas" panose="020B0609020204030204" pitchFamily="49" charset="0"/>
              </a:rPr>
              <a:t>), </a:t>
            </a:r>
          </a:p>
          <a:p>
            <a:pPr>
              <a:defRPr/>
            </a:pPr>
            <a:r>
              <a:rPr lang="pt-BR">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latin typeface="Consolas"/>
                <a:cs typeface="Consolas" panose="020B0609020204030204" pitchFamily="49" charset="0"/>
              </a:rPr>
              <a:t> </a:t>
            </a:r>
            <a:r>
              <a:rPr lang="pt-BR" err="1">
                <a:latin typeface="Consolas"/>
                <a:cs typeface="Consolas" panose="020B0609020204030204" pitchFamily="49" charset="0"/>
              </a:rPr>
              <a:t>el</a:t>
            </a:r>
            <a:r>
              <a:rPr lang="pt-BR">
                <a:latin typeface="Consolas"/>
                <a:cs typeface="Consolas" panose="020B0609020204030204" pitchFamily="49" charset="0"/>
              </a:rPr>
              <a:t>) </a:t>
            </a:r>
            <a:r>
              <a:rPr lang="pt-BR" b="1">
                <a:solidFill>
                  <a:schemeClr val="tx1"/>
                </a:solidFill>
                <a:latin typeface="Consolas"/>
                <a:cs typeface="Consolas" panose="020B0609020204030204" pitchFamily="49" charset="0"/>
              </a:rPr>
              <a:t>{</a:t>
            </a:r>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rgbClr val="F92573"/>
                </a:solidFill>
                <a:latin typeface="Consolas"/>
                <a:cs typeface="Consolas" panose="020B0609020204030204" pitchFamily="49" charset="0"/>
              </a:rPr>
              <a:t> 2.</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p>
          <a:p>
            <a:pPr lvl="0">
              <a:defRPr/>
            </a:pPr>
            <a:endParaRPr kumimoji="0" lang="pt-BR" sz="1800" b="0" i="0" u="none" strike="noStrike" kern="1200" cap="none" spc="0" normalizeH="0" baseline="0" noProof="0">
              <a:ln>
                <a:noFill/>
              </a:ln>
              <a:solidFill>
                <a:schemeClr val="tx1"/>
              </a:solidFill>
              <a:effectLst/>
              <a:uLnTx/>
              <a:uFillTx/>
              <a:latin typeface="Consolas" panose="020B0609020204030204" pitchFamily="49" charset="0"/>
              <a:ea typeface="+mn-ea"/>
              <a:cs typeface="Consolas" panose="020B0609020204030204" pitchFamily="49" charset="0"/>
            </a:endParaRPr>
          </a:p>
          <a:p>
            <a:pPr lvl="0">
              <a:defRPr/>
            </a:pPr>
            <a:r>
              <a:rPr lang="pt-BR">
                <a:solidFill>
                  <a:srgbClr val="5A9CD6"/>
                </a:solidFill>
                <a:latin typeface="Consolas"/>
                <a:cs typeface="Consolas" panose="020B0609020204030204" pitchFamily="49" charset="0"/>
              </a:rPr>
              <a:t>// Range </a:t>
            </a:r>
            <a:r>
              <a:rPr lang="pt-BR" err="1">
                <a:solidFill>
                  <a:srgbClr val="5A9CD6"/>
                </a:solidFill>
                <a:latin typeface="Consolas"/>
                <a:cs typeface="Consolas" panose="020B0609020204030204" pitchFamily="49" charset="0"/>
              </a:rPr>
              <a:t>version</a:t>
            </a:r>
            <a:r>
              <a:rPr lang="pt-BR">
                <a:solidFill>
                  <a:srgbClr val="5A9CD6"/>
                </a:solidFill>
                <a:latin typeface="Consolas"/>
                <a:cs typeface="Consolas" panose="020B0609020204030204" pitchFamily="49" charset="0"/>
              </a:rPr>
              <a:t>:</a:t>
            </a:r>
            <a:endParaRPr lang="pt-BR" sz="1800" b="0" i="0" u="none" strike="noStrike" kern="1200" cap="none" spc="0" normalizeH="0" baseline="0" noProof="0">
              <a:ln>
                <a:noFill/>
              </a:ln>
              <a:solidFill>
                <a:srgbClr val="5A9CD6"/>
              </a:solidFill>
              <a:effectLst/>
              <a:uLnTx/>
              <a:uFillTx/>
              <a:latin typeface="Consolas"/>
              <a:cs typeface="Consolas" panose="020B0609020204030204" pitchFamily="49" charset="0"/>
            </a:endParaRPr>
          </a:p>
          <a:p>
            <a:pPr>
              <a:defRPr/>
            </a:pPr>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::ranges::</a:t>
            </a:r>
            <a:r>
              <a:rPr lang="pt-BR" err="1">
                <a:latin typeface="Consolas"/>
                <a:cs typeface="Consolas" panose="020B0609020204030204" pitchFamily="49" charset="0"/>
              </a:rPr>
              <a:t>transform</a:t>
            </a:r>
            <a:r>
              <a:rPr lang="pt-BR">
                <a:latin typeface="Consolas"/>
                <a:cs typeface="Consolas" panose="020B0609020204030204" pitchFamily="49" charset="0"/>
              </a:rPr>
              <a:t>(</a:t>
            </a:r>
            <a:r>
              <a:rPr lang="pt-BR" err="1">
                <a:latin typeface="Consolas"/>
                <a:cs typeface="Consolas" panose="020B0609020204030204" pitchFamily="49" charset="0"/>
              </a:rPr>
              <a:t>v</a:t>
            </a:r>
            <a:r>
              <a:rPr lang="pt-BR">
                <a:latin typeface="Consolas"/>
                <a:cs typeface="Consolas" panose="020B0609020204030204" pitchFamily="49" charset="0"/>
              </a:rPr>
              <a:t>, </a:t>
            </a:r>
            <a:endParaRPr lang="pt-BR">
              <a:latin typeface="Consolas" panose="020B0609020204030204" pitchFamily="49" charset="0"/>
              <a:cs typeface="Consolas" panose="020B0609020204030204" pitchFamily="49" charset="0"/>
            </a:endParaRPr>
          </a:p>
          <a:p>
            <a:pPr>
              <a:defRPr/>
            </a:pPr>
            <a:r>
              <a:rPr lang="pt-BR">
                <a:latin typeface="Consolas"/>
                <a:cs typeface="Consolas" panose="020B0609020204030204" pitchFamily="49" charset="0"/>
              </a:rPr>
              <a:t>    [](</a:t>
            </a:r>
            <a:r>
              <a:rPr lang="pt-BR" err="1">
                <a:solidFill>
                  <a:srgbClr val="66D9EF"/>
                </a:solidFill>
                <a:latin typeface="Consolas"/>
                <a:cs typeface="Consolas" panose="020B0609020204030204" pitchFamily="49" charset="0"/>
              </a:rPr>
              <a:t>const</a:t>
            </a:r>
            <a:r>
              <a:rPr lang="pt-BR">
                <a:solidFill>
                  <a:srgbClr val="66D9EF"/>
                </a:solidFill>
                <a:latin typeface="Consolas"/>
                <a:cs typeface="Consolas" panose="020B0609020204030204" pitchFamily="49" charset="0"/>
              </a:rPr>
              <a:t> </a:t>
            </a:r>
            <a:r>
              <a:rPr lang="pt-BR" err="1">
                <a:solidFill>
                  <a:srgbClr val="66D9EF"/>
                </a:solidFill>
                <a:latin typeface="Consolas"/>
                <a:cs typeface="Consolas" panose="020B0609020204030204" pitchFamily="49" charset="0"/>
              </a:rPr>
              <a:t>double</a:t>
            </a:r>
            <a:r>
              <a:rPr lang="pt-BR" b="1">
                <a:solidFill>
                  <a:srgbClr val="F92573"/>
                </a:solidFill>
                <a:latin typeface="Consolas"/>
                <a:cs typeface="Consolas" panose="020B0609020204030204" pitchFamily="49" charset="0"/>
              </a:rPr>
              <a:t>&amp;</a:t>
            </a:r>
            <a:r>
              <a:rPr lang="pt-BR">
                <a:latin typeface="Consolas"/>
                <a:cs typeface="Consolas" panose="020B0609020204030204" pitchFamily="49" charset="0"/>
              </a:rPr>
              <a:t> </a:t>
            </a:r>
            <a:r>
              <a:rPr lang="pt-BR" err="1">
                <a:latin typeface="Consolas"/>
                <a:cs typeface="Consolas" panose="020B0609020204030204" pitchFamily="49" charset="0"/>
              </a:rPr>
              <a:t>el</a:t>
            </a:r>
            <a:r>
              <a:rPr lang="pt-BR">
                <a:latin typeface="Consolas"/>
                <a:cs typeface="Consolas" panose="020B0609020204030204" pitchFamily="49" charset="0"/>
              </a:rPr>
              <a:t>) </a:t>
            </a:r>
            <a:r>
              <a:rPr lang="pt-BR" b="1">
                <a:solidFill>
                  <a:schemeClr val="tx1"/>
                </a:solidFill>
                <a:latin typeface="Consolas"/>
                <a:cs typeface="Consolas" panose="020B0609020204030204" pitchFamily="49" charset="0"/>
              </a:rPr>
              <a:t>{</a:t>
            </a:r>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rgbClr val="F92573"/>
                </a:solidFill>
                <a:latin typeface="Consolas"/>
                <a:cs typeface="Consolas" panose="020B0609020204030204" pitchFamily="49" charset="0"/>
              </a:rPr>
              <a:t> 2.</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el</a:t>
            </a:r>
            <a:r>
              <a:rPr lang="pt-BR">
                <a:solidFill>
                  <a:schemeClr val="tx1"/>
                </a:solidFill>
                <a:latin typeface="Consolas"/>
                <a:cs typeface="Consolas" panose="020B0609020204030204" pitchFamily="49" charset="0"/>
              </a:rPr>
              <a:t>; });</a:t>
            </a: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87452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A </a:t>
            </a:r>
            <a:r>
              <a:rPr lang="en-US" sz="2000">
                <a:solidFill>
                  <a:srgbClr val="67DAEF"/>
                </a:solidFill>
                <a:latin typeface="Trebuchet MS"/>
              </a:rPr>
              <a:t>Range</a:t>
            </a:r>
            <a:r>
              <a:rPr lang="en-US" sz="2000">
                <a:solidFill>
                  <a:srgbClr val="FFFFFF"/>
                </a:solidFill>
                <a:latin typeface="Trebuchet MS"/>
              </a:rPr>
              <a:t> is an object that provides a pair of iterators denoting a range of elements, a </a:t>
            </a:r>
            <a:r>
              <a:rPr lang="en-US" sz="2000">
                <a:solidFill>
                  <a:srgbClr val="67DAEF"/>
                </a:solidFill>
                <a:latin typeface="Trebuchet MS"/>
              </a:rPr>
              <a:t>std::</a:t>
            </a:r>
            <a:r>
              <a:rPr lang="en-US" sz="2000">
                <a:solidFill>
                  <a:srgbClr val="FFFFFF"/>
                </a:solidFill>
                <a:latin typeface="Trebuchet MS"/>
              </a:rPr>
              <a:t>vector is a range. </a:t>
            </a: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kumimoji="0" lang="en-US" sz="2000" b="0" i="0" u="none" strike="noStrike" kern="1200" cap="none" spc="0" normalizeH="0" baseline="0" noProof="0">
                <a:ln>
                  <a:noFill/>
                </a:ln>
                <a:solidFill>
                  <a:srgbClr val="76B801"/>
                </a:solidFill>
                <a:effectLst/>
                <a:uLnTx/>
                <a:uFillTx/>
                <a:latin typeface="Trebuchet MS"/>
                <a:ea typeface="+mn-ea"/>
                <a:cs typeface="+mn-cs"/>
              </a:rPr>
              <a:t>Sequential</a:t>
            </a:r>
            <a:r>
              <a:rPr kumimoji="0" lang="en-US" sz="2000" b="0" i="0" u="none" strike="noStrike" kern="1200" cap="none" spc="0" normalizeH="0" baseline="0" noProof="0">
                <a:ln>
                  <a:noFill/>
                </a:ln>
                <a:solidFill>
                  <a:srgbClr val="FFFFFF"/>
                </a:solidFill>
                <a:effectLst/>
                <a:uLnTx/>
                <a:uFillTx/>
                <a:latin typeface="Trebuchet MS"/>
                <a:ea typeface="+mn-ea"/>
                <a:cs typeface="+mn-cs"/>
              </a:rPr>
              <a:t> version of the C++ STL  </a:t>
            </a:r>
            <a:r>
              <a:rPr lang="en-US" sz="2000">
                <a:solidFill>
                  <a:srgbClr val="FFFFFF"/>
                </a:solidFill>
                <a:latin typeface="Trebuchet MS"/>
              </a:rPr>
              <a:t>algorithms have versions that accept Ranges…</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latin typeface="Trebuchet MS"/>
              </a:rPr>
              <a:t>Parallel versions of the algorithms do </a:t>
            </a:r>
            <a:r>
              <a:rPr lang="en-US" sz="2000">
                <a:solidFill>
                  <a:srgbClr val="F92573"/>
                </a:solidFill>
                <a:latin typeface="Trebuchet MS"/>
              </a:rPr>
              <a:t>not!</a:t>
            </a:r>
            <a:endParaRPr kumimoji="0" lang="en-US" sz="2000" b="0" i="0" u="none" strike="noStrike" kern="1200" cap="none" spc="0" normalizeH="0" baseline="0" noProof="0">
              <a:ln>
                <a:noFill/>
              </a:ln>
              <a:solidFill>
                <a:srgbClr val="F92573"/>
              </a:solidFill>
              <a:effectLst/>
              <a:uLnTx/>
              <a:uFillTx/>
              <a:latin typeface="Trebuchet MS"/>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Background: C++20 Ranges and Views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75430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90634"/>
    </mc:Choice>
    <mc:Fallback xmlns="">
      <p:transition spd="slow" advTm="90634"/>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F92573"/>
                </a:solidFill>
                <a:latin typeface="Consolas"/>
              </a:rPr>
              <a:t>auto</a:t>
            </a:r>
            <a:r>
              <a:rPr lang="en-US">
                <a:solidFill>
                  <a:schemeClr val="tx1"/>
                </a:solidFill>
                <a:latin typeface="Consolas"/>
              </a:rPr>
              <a:t> </a:t>
            </a:r>
            <a:r>
              <a:rPr lang="en-US" err="1">
                <a:solidFill>
                  <a:schemeClr val="tx1"/>
                </a:solidFill>
                <a:latin typeface="Consolas"/>
              </a:rPr>
              <a:t>ints</a:t>
            </a:r>
            <a:r>
              <a:rPr lang="en-US">
                <a:solidFill>
                  <a:schemeClr val="tx1"/>
                </a:solidFill>
                <a:latin typeface="Consolas"/>
              </a:rPr>
              <a:t> = </a:t>
            </a:r>
            <a:r>
              <a:rPr lang="en-US">
                <a:solidFill>
                  <a:srgbClr val="66D9EF"/>
                </a:solidFill>
                <a:latin typeface="Consolas"/>
              </a:rPr>
              <a:t>std::views::</a:t>
            </a:r>
            <a:r>
              <a:rPr lang="en-US">
                <a:latin typeface="Consolas"/>
              </a:rPr>
              <a:t>iota(</a:t>
            </a:r>
            <a:r>
              <a:rPr lang="en-US">
                <a:solidFill>
                  <a:srgbClr val="F92573"/>
                </a:solidFill>
                <a:latin typeface="Consolas"/>
              </a:rPr>
              <a:t>0</a:t>
            </a:r>
            <a:r>
              <a:rPr lang="en-US">
                <a:latin typeface="Consolas"/>
              </a:rPr>
              <a:t>, </a:t>
            </a:r>
            <a:r>
              <a:rPr lang="en-US">
                <a:solidFill>
                  <a:srgbClr val="F92573"/>
                </a:solidFill>
                <a:latin typeface="Consolas"/>
              </a:rPr>
              <a:t>4</a:t>
            </a:r>
            <a:r>
              <a:rPr lang="en-US">
                <a:latin typeface="Consolas"/>
              </a:rPr>
              <a:t>);</a:t>
            </a:r>
          </a:p>
          <a:p>
            <a:pPr lvl="0">
              <a:defRPr/>
            </a:pPr>
            <a:r>
              <a:rPr lang="pt-BR">
                <a:solidFill>
                  <a:srgbClr val="F92573"/>
                </a:solidFill>
                <a:latin typeface="Consolas" panose="020B0609020204030204" pitchFamily="49" charset="0"/>
                <a:cs typeface="Consolas" panose="020B0609020204030204" pitchFamily="49" charset="0"/>
              </a:rPr>
              <a:t>for</a:t>
            </a:r>
            <a:r>
              <a:rPr lang="pt-BR">
                <a:solidFill>
                  <a:srgbClr val="66D9EF"/>
                </a:solidFill>
                <a:latin typeface="Consolas" panose="020B0609020204030204" pitchFamily="49" charset="0"/>
                <a:cs typeface="Consolas" panose="020B0609020204030204" pitchFamily="49" charset="0"/>
              </a:rPr>
              <a:t> </a:t>
            </a:r>
            <a:r>
              <a:rPr lang="pt-BR">
                <a:solidFill>
                  <a:prstClr val="white"/>
                </a:solidFill>
                <a:latin typeface="Consolas" panose="020B0609020204030204" pitchFamily="49" charset="0"/>
                <a:cs typeface="Consolas" panose="020B0609020204030204" pitchFamily="49" charset="0"/>
              </a:rPr>
              <a:t>(</a:t>
            </a:r>
            <a:r>
              <a:rPr lang="pt-BR" err="1">
                <a:solidFill>
                  <a:srgbClr val="66D9EF"/>
                </a:solidFill>
                <a:latin typeface="Consolas" panose="020B0609020204030204" pitchFamily="49" charset="0"/>
                <a:cs typeface="Consolas" panose="020B0609020204030204" pitchFamily="49" charset="0"/>
              </a:rPr>
              <a:t>int</a:t>
            </a:r>
            <a:r>
              <a:rPr lang="pt-BR">
                <a:solidFill>
                  <a:srgbClr val="66D9EF"/>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 </a:t>
            </a:r>
            <a:r>
              <a:rPr lang="pt-BR" err="1">
                <a:solidFill>
                  <a:prstClr val="white"/>
                </a:solidFill>
                <a:latin typeface="Consolas" panose="020B0609020204030204" pitchFamily="49" charset="0"/>
                <a:cs typeface="Consolas" panose="020B0609020204030204" pitchFamily="49" charset="0"/>
              </a:rPr>
              <a:t>ints</a:t>
            </a:r>
            <a:r>
              <a:rPr lang="pt-BR">
                <a:solidFill>
                  <a:prstClr val="white"/>
                </a:solidFill>
                <a:latin typeface="Consolas" panose="020B0609020204030204" pitchFamily="49" charset="0"/>
                <a:cs typeface="Consolas" panose="020B0609020204030204" pitchFamily="49" charset="0"/>
              </a:rPr>
              <a:t>) {</a:t>
            </a:r>
          </a:p>
          <a:p>
            <a:pPr lvl="0">
              <a:defRPr/>
            </a:pP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v</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 </a:t>
            </a:r>
            <a:r>
              <a:rPr lang="pt-BR" err="1">
                <a:solidFill>
                  <a:prstClr val="white"/>
                </a:solidFill>
                <a:latin typeface="Consolas" panose="020B0609020204030204" pitchFamily="49" charset="0"/>
                <a:cs typeface="Consolas" panose="020B0609020204030204" pitchFamily="49" charset="0"/>
              </a:rPr>
              <a:t>f</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a:t>
            </a:r>
          </a:p>
          <a:p>
            <a:pPr lvl="0">
              <a:defRPr/>
            </a:pPr>
            <a:r>
              <a:rPr lang="pt-BR">
                <a:solidFill>
                  <a:prstClr val="white"/>
                </a:solidFill>
                <a:latin typeface="Consolas" panose="020B0609020204030204" pitchFamily="49" charset="0"/>
                <a:cs typeface="Consolas" panose="020B0609020204030204" pitchFamily="49" charset="0"/>
              </a:rPr>
              <a:t>}</a:t>
            </a:r>
          </a:p>
          <a:p>
            <a:pPr marL="151765" indent="-151765">
              <a:buNone/>
            </a:pPr>
            <a:endParaRPr lang="en-US"/>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rgbClr val="66D9EF"/>
              </a:solidFill>
              <a:effectLst/>
              <a:uLnTx/>
              <a:uFillTx/>
              <a:latin typeface="Consolas" panose="020B0609020204030204" pitchFamily="49" charset="0"/>
              <a:ea typeface="+mn-ea"/>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pt-BR">
              <a:solidFill>
                <a:srgbClr val="66D9EF"/>
              </a:solidFill>
              <a:latin typeface="Consolas" panose="020B0609020204030204" pitchFamily="49" charset="0"/>
              <a:cs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pt-BR" sz="1800" b="0" i="0" u="none" strike="noStrike" kern="1200" cap="none" spc="0" normalizeH="0" baseline="0" noProof="0">
              <a:ln>
                <a:noFill/>
              </a:ln>
              <a:solidFill>
                <a:schemeClr val="accent3"/>
              </a:solidFill>
              <a:effectLst/>
              <a:uLnTx/>
              <a:uFillTx/>
              <a:latin typeface="Consolas" panose="020B0609020204030204" pitchFamily="49" charset="0"/>
              <a:ea typeface="+mn-ea"/>
              <a:cs typeface="Consolas" panose="020B0609020204030204" pitchFamily="49" charset="0"/>
            </a:endParaRPr>
          </a:p>
          <a:p>
            <a:pPr lvl="0">
              <a:defRPr/>
            </a:pPr>
            <a:endParaRPr lang="pt-BR">
              <a:solidFill>
                <a:srgbClr val="66D9EF"/>
              </a:solidFill>
              <a:latin typeface="Consolas" panose="020B0609020204030204" pitchFamily="49" charset="0"/>
              <a:cs typeface="Consolas" panose="020B0609020204030204" pitchFamily="49" charset="0"/>
            </a:endParaRPr>
          </a:p>
          <a:p>
            <a:pPr lvl="0">
              <a:defRPr/>
            </a:pPr>
            <a:endParaRPr lang="pt-BR">
              <a:solidFill>
                <a:srgbClr val="66D9EF"/>
              </a:solidFill>
              <a:latin typeface="Consolas" panose="020B0609020204030204" pitchFamily="49" charset="0"/>
              <a:cs typeface="Consolas" panose="020B0609020204030204" pitchFamily="49" charset="0"/>
            </a:endParaRPr>
          </a:p>
          <a:p>
            <a:pPr lvl="0">
              <a:defRPr/>
            </a:pPr>
            <a:r>
              <a:rPr lang="pt-BR" err="1">
                <a:solidFill>
                  <a:srgbClr val="66D9EF"/>
                </a:solidFill>
                <a:latin typeface="Consolas" panose="020B0609020204030204" pitchFamily="49" charset="0"/>
                <a:cs typeface="Consolas" panose="020B0609020204030204" pitchFamily="49" charset="0"/>
              </a:rPr>
              <a:t>std</a:t>
            </a:r>
            <a:r>
              <a:rPr lang="pt-BR">
                <a:solidFill>
                  <a:srgbClr val="66D9EF"/>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for_each</a:t>
            </a:r>
            <a:r>
              <a:rPr lang="pt-BR">
                <a:solidFill>
                  <a:prstClr val="white"/>
                </a:solidFill>
                <a:latin typeface="Consolas" panose="020B0609020204030204" pitchFamily="49" charset="0"/>
                <a:cs typeface="Consolas" panose="020B0609020204030204" pitchFamily="49" charset="0"/>
              </a:rPr>
              <a:t>(</a:t>
            </a:r>
            <a:r>
              <a:rPr lang="pt-BR">
                <a:solidFill>
                  <a:srgbClr val="76B801"/>
                </a:solidFill>
                <a:latin typeface="Consolas" panose="020B0609020204030204" pitchFamily="49" charset="0"/>
                <a:cs typeface="Consolas" panose="020B0609020204030204" pitchFamily="49" charset="0"/>
              </a:rPr>
              <a:t>par</a:t>
            </a: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begin</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ints</a:t>
            </a: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end</a:t>
            </a:r>
            <a:r>
              <a:rPr lang="pt-BR">
                <a:solidFill>
                  <a:prstClr val="white"/>
                </a:solidFill>
                <a:latin typeface="Consolas" panose="020B0609020204030204" pitchFamily="49" charset="0"/>
                <a:cs typeface="Consolas" panose="020B0609020204030204" pitchFamily="49" charset="0"/>
              </a:rPr>
              <a:t>(</a:t>
            </a:r>
            <a:r>
              <a:rPr lang="pt-BR" err="1">
                <a:solidFill>
                  <a:prstClr val="white"/>
                </a:solidFill>
                <a:latin typeface="Consolas" panose="020B0609020204030204" pitchFamily="49" charset="0"/>
                <a:cs typeface="Consolas" panose="020B0609020204030204" pitchFamily="49" charset="0"/>
              </a:rPr>
              <a:t>ints</a:t>
            </a:r>
            <a:r>
              <a:rPr lang="pt-BR">
                <a:solidFill>
                  <a:prstClr val="white"/>
                </a:solidFill>
                <a:latin typeface="Consolas" panose="020B0609020204030204" pitchFamily="49" charset="0"/>
                <a:cs typeface="Consolas" panose="020B0609020204030204" pitchFamily="49" charset="0"/>
              </a:rPr>
              <a:t>), </a:t>
            </a:r>
          </a:p>
          <a:p>
            <a:pPr lvl="0">
              <a:defRPr/>
            </a:pPr>
            <a:r>
              <a:rPr lang="pt-BR">
                <a:solidFill>
                  <a:prstClr val="white"/>
                </a:solidFill>
                <a:latin typeface="Consolas" panose="020B0609020204030204" pitchFamily="49" charset="0"/>
                <a:cs typeface="Consolas" panose="020B0609020204030204" pitchFamily="49" charset="0"/>
              </a:rPr>
              <a:t>    [</a:t>
            </a:r>
            <a:r>
              <a:rPr lang="pt-BR" err="1">
                <a:solidFill>
                  <a:srgbClr val="F92573"/>
                </a:solidFill>
                <a:latin typeface="Consolas" panose="020B0609020204030204" pitchFamily="49" charset="0"/>
                <a:cs typeface="Consolas" panose="020B0609020204030204" pitchFamily="49" charset="0"/>
              </a:rPr>
              <a:t>v</a:t>
            </a:r>
            <a:r>
              <a:rPr lang="pt-BR">
                <a:solidFill>
                  <a:srgbClr val="F92573"/>
                </a:solidFill>
                <a:latin typeface="Consolas" panose="020B0609020204030204" pitchFamily="49" charset="0"/>
                <a:cs typeface="Consolas" panose="020B0609020204030204" pitchFamily="49" charset="0"/>
              </a:rPr>
              <a:t> = </a:t>
            </a:r>
            <a:r>
              <a:rPr lang="pt-BR" err="1">
                <a:solidFill>
                  <a:srgbClr val="F92573"/>
                </a:solidFill>
                <a:latin typeface="Consolas" panose="020B0609020204030204" pitchFamily="49" charset="0"/>
                <a:cs typeface="Consolas" panose="020B0609020204030204" pitchFamily="49" charset="0"/>
              </a:rPr>
              <a:t>v.data</a:t>
            </a:r>
            <a:r>
              <a:rPr lang="pt-BR">
                <a:solidFill>
                  <a:srgbClr val="F92573"/>
                </a:solidFill>
                <a:latin typeface="Consolas" panose="020B0609020204030204" pitchFamily="49" charset="0"/>
                <a:cs typeface="Consolas" panose="020B0609020204030204" pitchFamily="49" charset="0"/>
              </a:rPr>
              <a:t>()</a:t>
            </a:r>
            <a:r>
              <a:rPr lang="pt-BR">
                <a:solidFill>
                  <a:prstClr val="white"/>
                </a:solidFill>
                <a:latin typeface="Consolas" panose="020B0609020204030204" pitchFamily="49" charset="0"/>
                <a:cs typeface="Consolas" panose="020B0609020204030204" pitchFamily="49" charset="0"/>
              </a:rPr>
              <a:t>](</a:t>
            </a:r>
            <a:r>
              <a:rPr lang="pt-BR" err="1">
                <a:solidFill>
                  <a:srgbClr val="66D9EF"/>
                </a:solidFill>
                <a:latin typeface="Consolas" panose="020B0609020204030204" pitchFamily="49" charset="0"/>
                <a:cs typeface="Consolas" panose="020B0609020204030204" pitchFamily="49" charset="0"/>
              </a:rPr>
              <a:t>size_t</a:t>
            </a:r>
            <a:r>
              <a:rPr lang="pt-BR">
                <a:solidFill>
                  <a:prstClr val="white"/>
                </a:solidFill>
                <a:latin typeface="Consolas" panose="020B0609020204030204" pitchFamily="49" charset="0"/>
                <a:cs typeface="Consolas" panose="020B0609020204030204" pitchFamily="49" charset="0"/>
              </a:rPr>
              <a:t> </a:t>
            </a:r>
            <a:r>
              <a:rPr lang="pt-BR" err="1">
                <a:solidFill>
                  <a:prstClr val="white"/>
                </a:solidFill>
                <a:latin typeface="Consolas" panose="020B0609020204030204" pitchFamily="49" charset="0"/>
                <a:cs typeface="Consolas" panose="020B0609020204030204" pitchFamily="49" charset="0"/>
              </a:rPr>
              <a:t>i</a:t>
            </a:r>
            <a:r>
              <a:rPr lang="pt-BR">
                <a:solidFill>
                  <a:prstClr val="white"/>
                </a:solidFill>
                <a:latin typeface="Consolas" panose="020B0609020204030204" pitchFamily="49" charset="0"/>
                <a:cs typeface="Consolas" panose="020B0609020204030204" pitchFamily="49" charset="0"/>
              </a:rPr>
              <a:t>) </a:t>
            </a:r>
            <a:r>
              <a:rPr lang="pt-BR" b="1">
                <a:solidFill>
                  <a:schemeClr val="tx1"/>
                </a:solidFill>
                <a:latin typeface="Consolas" panose="020B0609020204030204" pitchFamily="49" charset="0"/>
                <a:cs typeface="Consolas" panose="020B0609020204030204" pitchFamily="49" charset="0"/>
              </a:rPr>
              <a:t>{</a:t>
            </a:r>
          </a:p>
          <a:p>
            <a:pPr lvl="0">
              <a:defRPr/>
            </a:pPr>
            <a:r>
              <a:rPr lang="pt-BR">
                <a:solidFill>
                  <a:prstClr val="white"/>
                </a:solidFill>
                <a:latin typeface="Consolas" panose="020B0609020204030204" pitchFamily="49" charset="0"/>
                <a:cs typeface="Consolas" panose="020B0609020204030204" pitchFamily="49" charset="0"/>
              </a:rPr>
              <a:t>        </a:t>
            </a:r>
            <a:r>
              <a:rPr lang="pt-BR" err="1">
                <a:solidFill>
                  <a:schemeClr val="tx1"/>
                </a:solidFill>
                <a:latin typeface="Consolas" panose="020B0609020204030204" pitchFamily="49" charset="0"/>
                <a:cs typeface="Consolas" panose="020B0609020204030204" pitchFamily="49" charset="0"/>
              </a:rPr>
              <a:t>v</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 = </a:t>
            </a:r>
            <a:r>
              <a:rPr lang="pt-BR" err="1">
                <a:solidFill>
                  <a:schemeClr val="tx1"/>
                </a:solidFill>
                <a:latin typeface="Consolas" panose="020B0609020204030204" pitchFamily="49" charset="0"/>
                <a:cs typeface="Consolas" panose="020B0609020204030204" pitchFamily="49" charset="0"/>
              </a:rPr>
              <a:t>f</a:t>
            </a:r>
            <a:r>
              <a:rPr lang="pt-BR">
                <a:solidFill>
                  <a:schemeClr val="tx1"/>
                </a:solidFill>
                <a:latin typeface="Consolas" panose="020B0609020204030204" pitchFamily="49" charset="0"/>
                <a:cs typeface="Consolas" panose="020B0609020204030204" pitchFamily="49" charset="0"/>
              </a:rPr>
              <a:t>(</a:t>
            </a:r>
            <a:r>
              <a:rPr lang="pt-BR" err="1">
                <a:solidFill>
                  <a:schemeClr val="tx1"/>
                </a:solidFill>
                <a:latin typeface="Consolas" panose="020B0609020204030204" pitchFamily="49" charset="0"/>
                <a:cs typeface="Consolas" panose="020B0609020204030204" pitchFamily="49" charset="0"/>
              </a:rPr>
              <a:t>i</a:t>
            </a:r>
            <a:r>
              <a:rPr lang="pt-BR">
                <a:solidFill>
                  <a:schemeClr val="tx1"/>
                </a:solidFill>
                <a:latin typeface="Consolas" panose="020B0609020204030204" pitchFamily="49" charset="0"/>
                <a:cs typeface="Consolas" panose="020B0609020204030204" pitchFamily="49" charset="0"/>
              </a:rPr>
              <a:t>)</a:t>
            </a:r>
            <a:r>
              <a:rPr lang="pt-BR">
                <a:solidFill>
                  <a:prstClr val="white"/>
                </a:solidFill>
                <a:latin typeface="Consolas" panose="020B0609020204030204" pitchFamily="49" charset="0"/>
                <a:cs typeface="Consolas" panose="020B0609020204030204" pitchFamily="49" charset="0"/>
              </a:rPr>
              <a:t>;</a:t>
            </a:r>
          </a:p>
          <a:p>
            <a:pPr lvl="0">
              <a:defRPr/>
            </a:pPr>
            <a:r>
              <a:rPr lang="pt-BR" b="1">
                <a:solidFill>
                  <a:schemeClr val="tx1"/>
                </a:solidFill>
                <a:latin typeface="Consolas" panose="020B0609020204030204" pitchFamily="49" charset="0"/>
                <a:cs typeface="Consolas" panose="020B0609020204030204" pitchFamily="49" charset="0"/>
              </a:rPr>
              <a:t>}</a:t>
            </a:r>
            <a:r>
              <a:rPr lang="pt-BR">
                <a:solidFill>
                  <a:prstClr val="white"/>
                </a:solidFill>
                <a:latin typeface="Consolas" panose="020B0609020204030204" pitchFamily="49" charset="0"/>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67DAEF"/>
                </a:solidFill>
                <a:latin typeface="Trebuchet MS"/>
              </a:rPr>
              <a:t>Views</a:t>
            </a:r>
            <a:r>
              <a:rPr lang="en-US" sz="2000">
                <a:solidFill>
                  <a:srgbClr val="FFFFFF"/>
                </a:solidFill>
                <a:latin typeface="Trebuchet MS"/>
              </a:rPr>
              <a:t> are lazy Range algorithms that produce elements as iterated over... </a:t>
            </a: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…we can use </a:t>
            </a:r>
            <a:r>
              <a:rPr lang="en-US" sz="2000">
                <a:solidFill>
                  <a:srgbClr val="67DAEF"/>
                </a:solidFill>
                <a:latin typeface="Trebuchet MS"/>
              </a:rPr>
              <a:t>views::</a:t>
            </a:r>
            <a:r>
              <a:rPr lang="en-US" sz="2000">
                <a:solidFill>
                  <a:srgbClr val="FFFFFF"/>
                </a:solidFill>
                <a:latin typeface="Trebuchet MS"/>
              </a:rPr>
              <a:t>iota to generate a range of indices...</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…that we can use with the </a:t>
            </a:r>
            <a:r>
              <a:rPr lang="en-US" sz="2000">
                <a:solidFill>
                  <a:srgbClr val="76B801"/>
                </a:solidFill>
                <a:latin typeface="Trebuchet MS"/>
              </a:rPr>
              <a:t>parallel</a:t>
            </a:r>
            <a:r>
              <a:rPr lang="en-US" sz="2000">
                <a:solidFill>
                  <a:srgbClr val="FFFFFF"/>
                </a:solidFill>
                <a:latin typeface="Trebuchet MS"/>
              </a:rPr>
              <a:t> STL algorithms by using its iterators...</a:t>
            </a: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Background: C++20 Ranges and Views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04734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6832"/>
    </mc:Choice>
    <mc:Fallback xmlns="">
      <p:transition spd="slow" advTm="76832"/>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TextBox 9">
            <a:extLst>
              <a:ext uri="{FF2B5EF4-FFF2-40B4-BE49-F238E27FC236}">
                <a16:creationId xmlns:a16="http://schemas.microsoft.com/office/drawing/2014/main" id="{ED804F89-EC60-FA41-9BE5-A43E22E1E36E}"/>
              </a:ext>
            </a:extLst>
          </p:cNvPr>
          <p:cNvSpPr txBox="1"/>
          <p:nvPr/>
        </p:nvSpPr>
        <p:spPr>
          <a:xfrm>
            <a:off x="5650929" y="2378926"/>
            <a:ext cx="6041399" cy="1754326"/>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dirty="0">
                <a:solidFill>
                  <a:srgbClr val="F92672"/>
                </a:solidFill>
                <a:latin typeface="Consolas"/>
              </a:rPr>
              <a:t>auto</a:t>
            </a:r>
            <a:r>
              <a:rPr lang="en-US" dirty="0">
                <a:latin typeface="Consolas"/>
              </a:rPr>
              <a:t> seq =  </a:t>
            </a:r>
            <a:r>
              <a:rPr lang="en-US" dirty="0">
                <a:solidFill>
                  <a:srgbClr val="66D9EF"/>
                </a:solidFill>
                <a:latin typeface="Consolas"/>
              </a:rPr>
              <a:t>views::</a:t>
            </a:r>
            <a:r>
              <a:rPr lang="en-US" dirty="0">
                <a:latin typeface="Consolas"/>
              </a:rPr>
              <a:t>iota(0, N) </a:t>
            </a:r>
            <a:endParaRPr lang="en-US" dirty="0"/>
          </a:p>
          <a:p>
            <a:pPr marL="151765" indent="-151765">
              <a:buNone/>
            </a:pPr>
            <a:r>
              <a:rPr lang="en-US" dirty="0">
                <a:latin typeface="Consolas"/>
              </a:rPr>
              <a:t>          </a:t>
            </a:r>
            <a:r>
              <a:rPr lang="en-US" dirty="0">
                <a:solidFill>
                  <a:srgbClr val="F92573"/>
                </a:solidFill>
                <a:latin typeface="Consolas"/>
              </a:rPr>
              <a:t>|</a:t>
            </a:r>
            <a:r>
              <a:rPr lang="en-US" dirty="0">
                <a:latin typeface="Consolas"/>
              </a:rPr>
              <a:t> </a:t>
            </a:r>
            <a:r>
              <a:rPr lang="en-US" dirty="0">
                <a:solidFill>
                  <a:srgbClr val="66D9EF"/>
                </a:solidFill>
                <a:latin typeface="Consolas"/>
              </a:rPr>
              <a:t>views::</a:t>
            </a:r>
            <a:r>
              <a:rPr lang="en-US" dirty="0">
                <a:latin typeface="Consolas"/>
              </a:rPr>
              <a:t>filter(</a:t>
            </a:r>
            <a:r>
              <a:rPr lang="en-US" dirty="0" err="1">
                <a:latin typeface="Consolas"/>
              </a:rPr>
              <a:t>is_prime</a:t>
            </a:r>
            <a:r>
              <a:rPr lang="en-US" dirty="0">
                <a:latin typeface="Consolas"/>
              </a:rPr>
              <a:t>)</a:t>
            </a:r>
          </a:p>
          <a:p>
            <a:pPr marL="151765" indent="-151765">
              <a:buNone/>
            </a:pPr>
            <a:r>
              <a:rPr lang="en-US" dirty="0">
                <a:latin typeface="Consolas"/>
              </a:rPr>
              <a:t>          </a:t>
            </a:r>
            <a:r>
              <a:rPr lang="en-US" dirty="0">
                <a:solidFill>
                  <a:srgbClr val="F92573"/>
                </a:solidFill>
                <a:latin typeface="Consolas"/>
              </a:rPr>
              <a:t>|</a:t>
            </a:r>
            <a:r>
              <a:rPr lang="en-US" dirty="0">
                <a:latin typeface="Consolas"/>
              </a:rPr>
              <a:t> </a:t>
            </a:r>
            <a:r>
              <a:rPr lang="en-US" dirty="0">
                <a:solidFill>
                  <a:srgbClr val="66D9EF"/>
                </a:solidFill>
                <a:latin typeface="Consolas"/>
              </a:rPr>
              <a:t>views::</a:t>
            </a:r>
            <a:r>
              <a:rPr lang="en-US" dirty="0">
                <a:latin typeface="Consolas"/>
              </a:rPr>
              <a:t>stride(2)</a:t>
            </a:r>
            <a:endParaRPr lang="en-US" dirty="0"/>
          </a:p>
          <a:p>
            <a:pPr marL="151765" indent="-151765">
              <a:buNone/>
            </a:pPr>
            <a:r>
              <a:rPr lang="en-US" dirty="0">
                <a:latin typeface="Consolas"/>
              </a:rPr>
              <a:t>          </a:t>
            </a:r>
            <a:r>
              <a:rPr lang="en-US" dirty="0">
                <a:solidFill>
                  <a:srgbClr val="F92573"/>
                </a:solidFill>
                <a:latin typeface="Consolas"/>
              </a:rPr>
              <a:t>|</a:t>
            </a:r>
            <a:r>
              <a:rPr lang="en-US" dirty="0">
                <a:latin typeface="Consolas"/>
              </a:rPr>
              <a:t> </a:t>
            </a:r>
            <a:r>
              <a:rPr lang="en-US" dirty="0">
                <a:solidFill>
                  <a:srgbClr val="66D9EF"/>
                </a:solidFill>
                <a:latin typeface="Consolas"/>
              </a:rPr>
              <a:t>views::</a:t>
            </a:r>
            <a:r>
              <a:rPr lang="en-US" dirty="0">
                <a:latin typeface="Consolas"/>
              </a:rPr>
              <a:t>transform(square);</a:t>
            </a:r>
            <a:endParaRPr lang="en-US" dirty="0"/>
          </a:p>
          <a:p>
            <a:pPr marL="151765" indent="-151765">
              <a:buNone/>
            </a:pPr>
            <a:r>
              <a:rPr lang="en-US" dirty="0">
                <a:solidFill>
                  <a:srgbClr val="F92672"/>
                </a:solidFill>
                <a:latin typeface="Consolas"/>
              </a:rPr>
              <a:t>for</a:t>
            </a:r>
            <a:r>
              <a:rPr lang="en-US" dirty="0">
                <a:latin typeface="Consolas"/>
              </a:rPr>
              <a:t> (</a:t>
            </a:r>
            <a:r>
              <a:rPr lang="en-US" dirty="0">
                <a:solidFill>
                  <a:srgbClr val="F92672"/>
                </a:solidFill>
                <a:latin typeface="Consolas"/>
              </a:rPr>
              <a:t>auto</a:t>
            </a:r>
            <a:r>
              <a:rPr lang="en-US" dirty="0">
                <a:latin typeface="Consolas"/>
              </a:rPr>
              <a:t> </a:t>
            </a:r>
            <a:r>
              <a:rPr lang="en-US" dirty="0" err="1">
                <a:latin typeface="Consolas"/>
              </a:rPr>
              <a:t>i</a:t>
            </a:r>
            <a:r>
              <a:rPr lang="en-US" dirty="0">
                <a:latin typeface="Consolas"/>
              </a:rPr>
              <a:t> : seq) </a:t>
            </a:r>
            <a:r>
              <a:rPr lang="en-US" dirty="0" err="1">
                <a:latin typeface="Consolas"/>
              </a:rPr>
              <a:t>cout</a:t>
            </a:r>
            <a:r>
              <a:rPr lang="en-US" dirty="0">
                <a:latin typeface="Consolas"/>
              </a:rPr>
              <a:t> &lt;&lt; </a:t>
            </a:r>
            <a:r>
              <a:rPr lang="en-US" dirty="0" err="1">
                <a:latin typeface="Consolas"/>
              </a:rPr>
              <a:t>i</a:t>
            </a:r>
            <a:r>
              <a:rPr lang="en-US" dirty="0">
                <a:latin typeface="Consolas"/>
              </a:rPr>
              <a:t> &lt;&lt; </a:t>
            </a:r>
            <a:r>
              <a:rPr lang="en-US" dirty="0">
                <a:solidFill>
                  <a:srgbClr val="F92672"/>
                </a:solidFill>
                <a:latin typeface="Consolas"/>
              </a:rPr>
              <a:t>“,”</a:t>
            </a:r>
            <a:r>
              <a:rPr lang="en-US" dirty="0">
                <a:latin typeface="Consolas"/>
              </a:rPr>
              <a:t>; </a:t>
            </a:r>
          </a:p>
          <a:p>
            <a:pPr marL="151765" indent="-151765">
              <a:buNone/>
            </a:pPr>
            <a:r>
              <a:rPr lang="en-US" dirty="0">
                <a:solidFill>
                  <a:srgbClr val="5A9CD6"/>
                </a:solidFill>
                <a:latin typeface="Consolas"/>
              </a:rPr>
              <a:t>// Prints: 4</a:t>
            </a:r>
            <a:r>
              <a:rPr lang="en-US" dirty="0">
                <a:solidFill>
                  <a:srgbClr val="5A9CD6"/>
                </a:solidFill>
                <a:latin typeface="Trebuchet MS"/>
              </a:rPr>
              <a:t>, 25, 121, …. </a:t>
            </a:r>
            <a:endParaRPr lang="pt-BR" dirty="0">
              <a:solidFill>
                <a:srgbClr val="5A9CD6"/>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dirty="0">
                <a:solidFill>
                  <a:srgbClr val="67DAEF"/>
                </a:solidFill>
                <a:latin typeface="Trebuchet MS"/>
              </a:rPr>
              <a:t>Views</a:t>
            </a:r>
            <a:r>
              <a:rPr lang="en-US" sz="2000" dirty="0">
                <a:solidFill>
                  <a:srgbClr val="FFFFFF"/>
                </a:solidFill>
                <a:latin typeface="Trebuchet MS"/>
              </a:rPr>
              <a:t> algorithms compose via the ”pipe” operator </a:t>
            </a:r>
            <a:r>
              <a:rPr lang="en-US" sz="2000" dirty="0">
                <a:solidFill>
                  <a:srgbClr val="F92573"/>
                </a:solidFill>
                <a:latin typeface="Trebuchet MS"/>
              </a:rPr>
              <a:t>|</a:t>
            </a:r>
            <a:r>
              <a:rPr lang="en-US" sz="2000" dirty="0">
                <a:solidFill>
                  <a:srgbClr val="FFFFFF"/>
                </a:solidFill>
                <a:latin typeface="Trebuchet MS"/>
              </a:rPr>
              <a:t>…</a:t>
            </a: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ea typeface="+mj-lt"/>
                <a:cs typeface="+mj-lt"/>
              </a:rPr>
              <a:t>Background: C++20 Ranges and Views</a:t>
            </a:r>
            <a:endParaRPr lang="en-US" sz="4800">
              <a:ea typeface="+mj-lt"/>
              <a:cs typeface="+mj-lt"/>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788178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9642"/>
    </mc:Choice>
    <mc:Fallback xmlns="">
      <p:transition spd="slow" advTm="69642"/>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FFFFFF"/>
                </a:solidFill>
                <a:cs typeface="Calibri Light"/>
              </a:rPr>
              <a:t>C++20 and C++23 Views</a:t>
            </a:r>
            <a:br>
              <a:rPr lang="en-US" sz="4800" b="1">
                <a:solidFill>
                  <a:srgbClr val="FFFFFF"/>
                </a:solidFill>
                <a:cs typeface="Calibri Light"/>
              </a:rPr>
            </a:b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8" name="Subtitle 9">
            <a:extLst>
              <a:ext uri="{FF2B5EF4-FFF2-40B4-BE49-F238E27FC236}">
                <a16:creationId xmlns:a16="http://schemas.microsoft.com/office/drawing/2014/main" id="{3DDEA31A-F687-6140-82B2-4E1DD69E75AB}"/>
              </a:ext>
            </a:extLst>
          </p:cNvPr>
          <p:cNvSpPr txBox="1">
            <a:spLocks/>
          </p:cNvSpPr>
          <p:nvPr/>
        </p:nvSpPr>
        <p:spPr>
          <a:xfrm>
            <a:off x="986197" y="1847426"/>
            <a:ext cx="3585803" cy="309604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all</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filter</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transform</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take</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join</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split</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zip</a:t>
            </a:r>
          </a:p>
        </p:txBody>
      </p:sp>
      <p:sp>
        <p:nvSpPr>
          <p:cNvPr id="9" name="Subtitle 9">
            <a:extLst>
              <a:ext uri="{FF2B5EF4-FFF2-40B4-BE49-F238E27FC236}">
                <a16:creationId xmlns:a16="http://schemas.microsoft.com/office/drawing/2014/main" id="{2D7C99C3-E8CE-F64A-BE9B-19481A5409C6}"/>
              </a:ext>
            </a:extLst>
          </p:cNvPr>
          <p:cNvSpPr txBox="1">
            <a:spLocks/>
          </p:cNvSpPr>
          <p:nvPr/>
        </p:nvSpPr>
        <p:spPr>
          <a:xfrm>
            <a:off x="5260015" y="1847426"/>
            <a:ext cx="4500199" cy="3096044"/>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counted</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reverse</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keys</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a:latin typeface="Consolas" panose="020B0609020204030204" pitchFamily="49" charset="0"/>
                <a:cs typeface="Consolas" panose="020B0609020204030204" pitchFamily="49" charset="0"/>
              </a:rPr>
              <a:t>values</a:t>
            </a:r>
          </a:p>
          <a:p>
            <a:pPr marL="151765" indent="-151765"/>
            <a:r>
              <a:rPr lang="en-US" sz="2400">
                <a:solidFill>
                  <a:srgbClr val="66D9EF"/>
                </a:solidFill>
                <a:latin typeface="Consolas" panose="020B0609020204030204" pitchFamily="49" charset="0"/>
                <a:cs typeface="Consolas" panose="020B0609020204030204" pitchFamily="49" charset="0"/>
              </a:rPr>
              <a:t>views::</a:t>
            </a:r>
            <a:r>
              <a:rPr lang="en-US" sz="2400" err="1">
                <a:latin typeface="Consolas" panose="020B0609020204030204" pitchFamily="49" charset="0"/>
                <a:cs typeface="Consolas" panose="020B0609020204030204" pitchFamily="49" charset="0"/>
              </a:rPr>
              <a:t>cartesian_product</a:t>
            </a:r>
            <a:endParaRPr lang="en-US" sz="2400">
              <a:latin typeface="Consolas" panose="020B0609020204030204" pitchFamily="49" charset="0"/>
              <a:cs typeface="Consolas" panose="020B0609020204030204" pitchFamily="49" charset="0"/>
            </a:endParaRPr>
          </a:p>
          <a:p>
            <a:pPr marL="151765" indent="-151765"/>
            <a:r>
              <a:rPr lang="en-US" sz="2400">
                <a:latin typeface="Trebuchet MS" panose="020B0703020202090204" pitchFamily="34" charset="0"/>
                <a:cs typeface="Consolas" panose="020B0609020204030204" pitchFamily="49" charset="0"/>
              </a:rPr>
              <a:t>etc.</a:t>
            </a:r>
          </a:p>
        </p:txBody>
      </p:sp>
      <p:sp>
        <p:nvSpPr>
          <p:cNvPr id="12" name="TextBox 11">
            <a:extLst>
              <a:ext uri="{FF2B5EF4-FFF2-40B4-BE49-F238E27FC236}">
                <a16:creationId xmlns:a16="http://schemas.microsoft.com/office/drawing/2014/main" id="{FB7B044C-C594-B94A-98A5-31DC683C5FA4}"/>
              </a:ext>
            </a:extLst>
          </p:cNvPr>
          <p:cNvSpPr txBox="1"/>
          <p:nvPr/>
        </p:nvSpPr>
        <p:spPr>
          <a:xfrm>
            <a:off x="5260015" y="4952200"/>
            <a:ext cx="6384298" cy="1200329"/>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a:latin typeface="Consolas"/>
                <a:cs typeface="Consolas" panose="020B0609020204030204" pitchFamily="49" charset="0"/>
              </a:rPr>
              <a:t>vector&lt;</a:t>
            </a:r>
            <a:r>
              <a:rPr lang="pt-BR" err="1">
                <a:latin typeface="Consolas"/>
                <a:cs typeface="Consolas" panose="020B0609020204030204" pitchFamily="49" charset="0"/>
              </a:rPr>
              <a:t>int</a:t>
            </a:r>
            <a:r>
              <a:rPr lang="pt-BR">
                <a:latin typeface="Consolas"/>
                <a:cs typeface="Consolas" panose="020B0609020204030204" pitchFamily="49" charset="0"/>
              </a:rPr>
              <a:t>&gt; </a:t>
            </a:r>
            <a:r>
              <a:rPr lang="pt-BR" err="1">
                <a:latin typeface="Consolas"/>
                <a:cs typeface="Consolas" panose="020B0609020204030204" pitchFamily="49" charset="0"/>
              </a:rPr>
              <a:t>xs</a:t>
            </a:r>
            <a:r>
              <a:rPr lang="pt-BR">
                <a:latin typeface="Consolas"/>
                <a:cs typeface="Consolas" panose="020B0609020204030204" pitchFamily="49" charset="0"/>
              </a:rPr>
              <a:t>{</a:t>
            </a:r>
            <a:r>
              <a:rPr lang="pt-BR">
                <a:solidFill>
                  <a:srgbClr val="F92573"/>
                </a:solidFill>
                <a:latin typeface="Consolas"/>
                <a:cs typeface="Consolas" panose="020B0609020204030204" pitchFamily="49" charset="0"/>
              </a:rPr>
              <a:t>0</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1</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latin typeface="Consolas"/>
                <a:cs typeface="Consolas" panose="020B0609020204030204" pitchFamily="49" charset="0"/>
              </a:rPr>
              <a:t>}, </a:t>
            </a:r>
            <a:r>
              <a:rPr lang="pt-BR" err="1">
                <a:latin typeface="Consolas"/>
                <a:cs typeface="Consolas" panose="020B0609020204030204" pitchFamily="49" charset="0"/>
              </a:rPr>
              <a:t>ys</a:t>
            </a:r>
            <a:r>
              <a:rPr lang="pt-BR">
                <a:latin typeface="Consolas"/>
                <a:cs typeface="Consolas" panose="020B0609020204030204" pitchFamily="49" charset="0"/>
              </a:rPr>
              <a:t>{</a:t>
            </a:r>
            <a:r>
              <a:rPr lang="pt-BR">
                <a:solidFill>
                  <a:srgbClr val="F92573"/>
                </a:solidFill>
                <a:latin typeface="Consolas"/>
                <a:cs typeface="Consolas" panose="020B0609020204030204" pitchFamily="49" charset="0"/>
              </a:rPr>
              <a:t>4</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5</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6</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7</a:t>
            </a:r>
            <a:r>
              <a:rPr lang="pt-BR">
                <a:latin typeface="Consolas"/>
                <a:cs typeface="Consolas" panose="020B0609020204030204" pitchFamily="49" charset="0"/>
              </a:rPr>
              <a:t>};</a:t>
            </a:r>
          </a:p>
          <a:p>
            <a:pPr marL="151765" indent="-151765">
              <a:buNone/>
            </a:pPr>
            <a:r>
              <a:rPr lang="pt-BR">
                <a:solidFill>
                  <a:srgbClr val="F92573"/>
                </a:solidFill>
                <a:latin typeface="Consolas"/>
                <a:cs typeface="Consolas" panose="020B0609020204030204" pitchFamily="49" charset="0"/>
              </a:rPr>
              <a:t>for</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auto </a:t>
            </a:r>
            <a:r>
              <a:rPr lang="pt-BR">
                <a:latin typeface="Consolas"/>
                <a:cs typeface="Consolas" panose="020B0609020204030204" pitchFamily="49" charset="0"/>
              </a:rPr>
              <a:t>[</a:t>
            </a:r>
            <a:r>
              <a:rPr lang="pt-BR" err="1">
                <a:latin typeface="Consolas"/>
                <a:cs typeface="Consolas" panose="020B0609020204030204" pitchFamily="49" charset="0"/>
              </a:rPr>
              <a:t>x</a:t>
            </a:r>
            <a:r>
              <a:rPr lang="pt-BR">
                <a:latin typeface="Consolas"/>
                <a:cs typeface="Consolas" panose="020B0609020204030204" pitchFamily="49" charset="0"/>
              </a:rPr>
              <a:t>, </a:t>
            </a:r>
            <a:r>
              <a:rPr lang="pt-BR" err="1">
                <a:latin typeface="Consolas"/>
                <a:cs typeface="Consolas" panose="020B0609020204030204" pitchFamily="49" charset="0"/>
              </a:rPr>
              <a:t>y</a:t>
            </a:r>
            <a:r>
              <a:rPr lang="pt-BR">
                <a:latin typeface="Consolas"/>
                <a:cs typeface="Consolas" panose="020B0609020204030204" pitchFamily="49" charset="0"/>
              </a:rPr>
              <a:t>] : </a:t>
            </a:r>
            <a:r>
              <a:rPr lang="pt-BR" err="1">
                <a:solidFill>
                  <a:srgbClr val="67DAEF"/>
                </a:solidFill>
                <a:latin typeface="Consolas"/>
                <a:cs typeface="Consolas" panose="020B0609020204030204" pitchFamily="49" charset="0"/>
              </a:rPr>
              <a:t>views</a:t>
            </a:r>
            <a:r>
              <a:rPr lang="pt-BR">
                <a:solidFill>
                  <a:srgbClr val="67DAEF"/>
                </a:solidFill>
                <a:latin typeface="Consolas"/>
                <a:cs typeface="Consolas" panose="020B0609020204030204" pitchFamily="49" charset="0"/>
              </a:rPr>
              <a:t>::</a:t>
            </a:r>
            <a:r>
              <a:rPr lang="pt-BR">
                <a:latin typeface="Consolas"/>
                <a:cs typeface="Consolas" panose="020B0609020204030204" pitchFamily="49" charset="0"/>
              </a:rPr>
              <a:t>zip(</a:t>
            </a:r>
            <a:r>
              <a:rPr lang="pt-BR" err="1">
                <a:latin typeface="Consolas"/>
                <a:cs typeface="Consolas" panose="020B0609020204030204" pitchFamily="49" charset="0"/>
              </a:rPr>
              <a:t>xs</a:t>
            </a:r>
            <a:r>
              <a:rPr lang="pt-BR">
                <a:latin typeface="Consolas"/>
                <a:cs typeface="Consolas" panose="020B0609020204030204" pitchFamily="49" charset="0"/>
              </a:rPr>
              <a:t>, </a:t>
            </a:r>
            <a:r>
              <a:rPr lang="pt-BR" err="1">
                <a:latin typeface="Consolas"/>
                <a:cs typeface="Consolas" panose="020B0609020204030204" pitchFamily="49" charset="0"/>
              </a:rPr>
              <a:t>ys</a:t>
            </a:r>
            <a:r>
              <a:rPr lang="pt-BR">
                <a:latin typeface="Consolas"/>
                <a:cs typeface="Consolas" panose="020B0609020204030204" pitchFamily="49" charset="0"/>
              </a:rPr>
              <a:t>))</a:t>
            </a:r>
          </a:p>
          <a:p>
            <a:pPr marL="151765" indent="-151765"/>
            <a:r>
              <a:rPr lang="pt-BR">
                <a:latin typeface="Consolas"/>
                <a:cs typeface="Consolas" panose="020B0609020204030204" pitchFamily="49" charset="0"/>
              </a:rPr>
              <a:t>    </a:t>
            </a:r>
            <a:r>
              <a:rPr lang="pt-BR" err="1">
                <a:latin typeface="Consolas"/>
                <a:cs typeface="Consolas" panose="020B0609020204030204" pitchFamily="49" charset="0"/>
              </a:rPr>
              <a:t>cout</a:t>
            </a:r>
            <a:r>
              <a:rPr lang="pt-BR">
                <a:latin typeface="Consolas"/>
                <a:cs typeface="Consolas" panose="020B0609020204030204" pitchFamily="49" charset="0"/>
              </a:rPr>
              <a:t> &lt;&lt; </a:t>
            </a:r>
            <a:r>
              <a:rPr lang="pt-BR">
                <a:solidFill>
                  <a:srgbClr val="F92573"/>
                </a:solidFill>
                <a:latin typeface="Consolas"/>
                <a:cs typeface="Consolas" panose="020B0609020204030204" pitchFamily="49" charset="0"/>
              </a:rPr>
              <a:t>“(“</a:t>
            </a:r>
            <a:r>
              <a:rPr lang="pt-BR">
                <a:latin typeface="Consolas"/>
                <a:cs typeface="Consolas" panose="020B0609020204030204" pitchFamily="49" charset="0"/>
              </a:rPr>
              <a:t> &lt;&lt; </a:t>
            </a:r>
            <a:r>
              <a:rPr lang="pt-BR" err="1">
                <a:latin typeface="Consolas"/>
                <a:cs typeface="Consolas" panose="020B0609020204030204" pitchFamily="49" charset="0"/>
              </a:rPr>
              <a:t>x</a:t>
            </a:r>
            <a:r>
              <a:rPr lang="pt-BR">
                <a:latin typeface="Consolas"/>
                <a:cs typeface="Consolas" panose="020B0609020204030204" pitchFamily="49" charset="0"/>
              </a:rPr>
              <a:t> &lt;&lt; </a:t>
            </a:r>
            <a:r>
              <a:rPr lang="pt-BR">
                <a:solidFill>
                  <a:srgbClr val="F92573"/>
                </a:solidFill>
                <a:latin typeface="Consolas"/>
                <a:cs typeface="Consolas" panose="020B0609020204030204" pitchFamily="49" charset="0"/>
              </a:rPr>
              <a:t>“,” </a:t>
            </a:r>
            <a:r>
              <a:rPr lang="pt-BR">
                <a:solidFill>
                  <a:schemeClr val="tx1"/>
                </a:solidFill>
                <a:latin typeface="Consolas"/>
                <a:cs typeface="Consolas" panose="020B0609020204030204" pitchFamily="49" charset="0"/>
              </a:rPr>
              <a:t>&lt;&lt; </a:t>
            </a:r>
            <a:r>
              <a:rPr lang="pt-BR" err="1">
                <a:solidFill>
                  <a:schemeClr val="tx1"/>
                </a:solidFill>
                <a:latin typeface="Consolas"/>
                <a:cs typeface="Consolas" panose="020B0609020204030204" pitchFamily="49" charset="0"/>
              </a:rPr>
              <a:t>y</a:t>
            </a:r>
            <a:r>
              <a:rPr lang="pt-BR">
                <a:solidFill>
                  <a:schemeClr val="tx1"/>
                </a:solidFill>
                <a:latin typeface="Consolas"/>
                <a:cs typeface="Consolas" panose="020B0609020204030204" pitchFamily="49" charset="0"/>
              </a:rPr>
              <a:t> &lt;&lt; </a:t>
            </a:r>
            <a:r>
              <a:rPr lang="pt-BR">
                <a:solidFill>
                  <a:srgbClr val="F92573"/>
                </a:solidFill>
                <a:latin typeface="Consolas"/>
                <a:cs typeface="Consolas" panose="020B0609020204030204" pitchFamily="49" charset="0"/>
              </a:rPr>
              <a:t>“), ”</a:t>
            </a:r>
            <a:r>
              <a:rPr lang="pt-BR">
                <a:solidFill>
                  <a:schemeClr val="tx1"/>
                </a:solidFill>
                <a:latin typeface="Consolas"/>
                <a:cs typeface="Consolas" panose="020B0609020204030204" pitchFamily="49" charset="0"/>
              </a:rPr>
              <a:t>;</a:t>
            </a:r>
          </a:p>
          <a:p>
            <a:pPr marL="151765" indent="-151765">
              <a:buNone/>
            </a:pPr>
            <a:r>
              <a:rPr lang="pt-BR">
                <a:solidFill>
                  <a:srgbClr val="5A9CD6"/>
                </a:solidFill>
                <a:latin typeface="Consolas"/>
                <a:cs typeface="Consolas" panose="020B0609020204030204" pitchFamily="49" charset="0"/>
              </a:rPr>
              <a:t>// Prints: (0,4), (1,5), (2,6), (3,7)</a:t>
            </a:r>
          </a:p>
        </p:txBody>
      </p:sp>
    </p:spTree>
    <p:extLst>
      <p:ext uri="{BB962C8B-B14F-4D97-AF65-F5344CB8AC3E}">
        <p14:creationId xmlns:p14="http://schemas.microsoft.com/office/powerpoint/2010/main" val="333620757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5957"/>
    </mc:Choice>
    <mc:Fallback xmlns="">
      <p:transition spd="slow" advTm="35957"/>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a:solidFill>
                  <a:srgbClr val="76B801"/>
                </a:solidFill>
                <a:cs typeface="Calibri Light"/>
              </a:rPr>
              <a:t>range-v3: </a:t>
            </a:r>
            <a:r>
              <a:rPr lang="en-US" sz="4000" b="1">
                <a:solidFill>
                  <a:srgbClr val="76B801"/>
                </a:solidFill>
                <a:cs typeface="Calibri Light"/>
              </a:rPr>
              <a:t>https://</a:t>
            </a:r>
            <a:r>
              <a:rPr lang="en-US" sz="4000" b="1" err="1">
                <a:solidFill>
                  <a:srgbClr val="76B801"/>
                </a:solidFill>
                <a:cs typeface="Calibri Light"/>
              </a:rPr>
              <a:t>github.com</a:t>
            </a:r>
            <a:r>
              <a:rPr lang="en-US" sz="4000" b="1">
                <a:solidFill>
                  <a:srgbClr val="76B801"/>
                </a:solidFill>
                <a:cs typeface="Calibri Light"/>
              </a:rPr>
              <a:t>/</a:t>
            </a:r>
            <a:r>
              <a:rPr lang="en-US" sz="4000" b="1" err="1">
                <a:solidFill>
                  <a:srgbClr val="76B801"/>
                </a:solidFill>
                <a:cs typeface="Calibri Light"/>
              </a:rPr>
              <a:t>ericniebler</a:t>
            </a:r>
            <a:r>
              <a:rPr lang="en-US" sz="4000" b="1">
                <a:solidFill>
                  <a:srgbClr val="76B801"/>
                </a:solidFill>
                <a:cs typeface="Calibri Light"/>
              </a:rPr>
              <a:t>/range-v3</a:t>
            </a:r>
            <a:br>
              <a:rPr lang="en-US" sz="4800" b="1">
                <a:solidFill>
                  <a:srgbClr val="FFFFFF"/>
                </a:solidFill>
                <a:cs typeface="Calibri Light"/>
              </a:rPr>
            </a:br>
            <a:r>
              <a:rPr lang="en-US" sz="4800" b="1">
                <a:solidFill>
                  <a:srgbClr val="FFFFFF"/>
                </a:solidFill>
                <a:cs typeface="Calibri Light"/>
              </a:rPr>
              <a:t>Many Views and more for C++14 onwards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FB7B044C-C594-B94A-98A5-31DC683C5FA4}"/>
              </a:ext>
            </a:extLst>
          </p:cNvPr>
          <p:cNvSpPr txBox="1"/>
          <p:nvPr/>
        </p:nvSpPr>
        <p:spPr>
          <a:xfrm>
            <a:off x="761999" y="2228671"/>
            <a:ext cx="7710483" cy="147732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a:latin typeface="Consolas"/>
                <a:cs typeface="Consolas" panose="020B0609020204030204" pitchFamily="49" charset="0"/>
              </a:rPr>
              <a:t>vector&lt;</a:t>
            </a:r>
            <a:r>
              <a:rPr lang="pt-BR" err="1">
                <a:latin typeface="Consolas"/>
                <a:cs typeface="Consolas" panose="020B0609020204030204" pitchFamily="49" charset="0"/>
              </a:rPr>
              <a:t>int</a:t>
            </a:r>
            <a:r>
              <a:rPr lang="pt-BR">
                <a:latin typeface="Consolas"/>
                <a:cs typeface="Consolas" panose="020B0609020204030204" pitchFamily="49" charset="0"/>
              </a:rPr>
              <a:t>&gt; </a:t>
            </a:r>
            <a:r>
              <a:rPr lang="pt-BR" err="1">
                <a:latin typeface="Consolas"/>
                <a:cs typeface="Consolas" panose="020B0609020204030204" pitchFamily="49" charset="0"/>
              </a:rPr>
              <a:t>w</a:t>
            </a:r>
            <a:r>
              <a:rPr lang="pt-BR">
                <a:latin typeface="Consolas"/>
                <a:cs typeface="Consolas" panose="020B0609020204030204" pitchFamily="49" charset="0"/>
              </a:rPr>
              <a:t>{</a:t>
            </a:r>
            <a:r>
              <a:rPr lang="pt-BR">
                <a:solidFill>
                  <a:srgbClr val="F92573"/>
                </a:solidFill>
                <a:latin typeface="Consolas"/>
                <a:cs typeface="Consolas" panose="020B0609020204030204" pitchFamily="49" charset="0"/>
              </a:rPr>
              <a:t>4</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5</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6</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7</a:t>
            </a:r>
            <a:r>
              <a:rPr lang="pt-BR">
                <a:latin typeface="Consolas"/>
                <a:cs typeface="Consolas" panose="020B0609020204030204" pitchFamily="49" charset="0"/>
              </a:rPr>
              <a:t>};</a:t>
            </a:r>
          </a:p>
          <a:p>
            <a:pPr marL="151765" indent="-151765"/>
            <a:r>
              <a:rPr lang="pt-BR">
                <a:solidFill>
                  <a:srgbClr val="F92573"/>
                </a:solidFill>
                <a:latin typeface="Consolas"/>
                <a:cs typeface="Consolas" panose="020B0609020204030204" pitchFamily="49" charset="0"/>
              </a:rPr>
              <a:t>for</a:t>
            </a:r>
            <a:r>
              <a:rPr lang="pt-BR">
                <a:latin typeface="Consolas"/>
                <a:cs typeface="Consolas" panose="020B0609020204030204" pitchFamily="49" charset="0"/>
              </a:rPr>
              <a:t> (</a:t>
            </a:r>
            <a:r>
              <a:rPr lang="pt-BR">
                <a:solidFill>
                  <a:srgbClr val="F92573"/>
                </a:solidFill>
                <a:latin typeface="Consolas"/>
                <a:cs typeface="Consolas" panose="020B0609020204030204" pitchFamily="49" charset="0"/>
              </a:rPr>
              <a:t>auto </a:t>
            </a:r>
            <a:r>
              <a:rPr lang="pt-BR">
                <a:latin typeface="Consolas"/>
                <a:cs typeface="Consolas" panose="020B0609020204030204" pitchFamily="49" charset="0"/>
              </a:rPr>
              <a:t>[</a:t>
            </a:r>
            <a:r>
              <a:rPr lang="pt-BR" err="1">
                <a:latin typeface="Consolas"/>
                <a:cs typeface="Consolas" panose="020B0609020204030204" pitchFamily="49" charset="0"/>
              </a:rPr>
              <a:t>x</a:t>
            </a:r>
            <a:r>
              <a:rPr lang="pt-BR">
                <a:latin typeface="Consolas"/>
                <a:cs typeface="Consolas" panose="020B0609020204030204" pitchFamily="49" charset="0"/>
              </a:rPr>
              <a:t>, </a:t>
            </a:r>
            <a:r>
              <a:rPr lang="pt-BR" err="1">
                <a:latin typeface="Consolas"/>
                <a:cs typeface="Consolas" panose="020B0609020204030204" pitchFamily="49" charset="0"/>
              </a:rPr>
              <a:t>y</a:t>
            </a:r>
            <a:r>
              <a:rPr lang="pt-BR">
                <a:latin typeface="Consolas"/>
                <a:cs typeface="Consolas" panose="020B0609020204030204" pitchFamily="49" charset="0"/>
              </a:rPr>
              <a:t>] : </a:t>
            </a:r>
            <a:r>
              <a:rPr lang="pt-BR" err="1">
                <a:latin typeface="Consolas"/>
                <a:cs typeface="Consolas" panose="020B0609020204030204" pitchFamily="49" charset="0"/>
              </a:rPr>
              <a:t>w</a:t>
            </a:r>
            <a:r>
              <a:rPr lang="pt-BR">
                <a:latin typeface="Consolas"/>
                <a:cs typeface="Consolas" panose="020B0609020204030204" pitchFamily="49" charset="0"/>
              </a:rPr>
              <a:t> | </a:t>
            </a:r>
            <a:r>
              <a:rPr lang="pt-BR">
                <a:solidFill>
                  <a:srgbClr val="67DAEF"/>
                </a:solidFill>
                <a:latin typeface="Consolas"/>
                <a:cs typeface="Consolas" panose="020B0609020204030204" pitchFamily="49" charset="0"/>
              </a:rPr>
              <a:t>range::</a:t>
            </a:r>
            <a:r>
              <a:rPr lang="pt-BR" err="1">
                <a:solidFill>
                  <a:srgbClr val="67DAEF"/>
                </a:solidFill>
                <a:latin typeface="Consolas"/>
                <a:cs typeface="Consolas" panose="020B0609020204030204" pitchFamily="49" charset="0"/>
              </a:rPr>
              <a:t>views</a:t>
            </a:r>
            <a:r>
              <a:rPr lang="pt-BR">
                <a:solidFill>
                  <a:srgbClr val="67DAEF"/>
                </a:solidFill>
                <a:latin typeface="Consolas"/>
                <a:cs typeface="Consolas" panose="020B0609020204030204" pitchFamily="49" charset="0"/>
              </a:rPr>
              <a:t>::</a:t>
            </a:r>
            <a:r>
              <a:rPr lang="pt-BR" err="1">
                <a:latin typeface="Consolas"/>
                <a:cs typeface="Consolas" panose="020B0609020204030204" pitchFamily="49" charset="0"/>
              </a:rPr>
              <a:t>enumerate</a:t>
            </a:r>
            <a:r>
              <a:rPr lang="pt-BR">
                <a:latin typeface="Consolas"/>
                <a:cs typeface="Consolas" panose="020B0609020204030204" pitchFamily="49" charset="0"/>
              </a:rPr>
              <a:t>)</a:t>
            </a:r>
          </a:p>
          <a:p>
            <a:pPr marL="151765" indent="-151765"/>
            <a:r>
              <a:rPr lang="pt-BR">
                <a:latin typeface="Consolas"/>
                <a:cs typeface="Consolas" panose="020B0609020204030204" pitchFamily="49" charset="0"/>
              </a:rPr>
              <a:t>    </a:t>
            </a:r>
            <a:r>
              <a:rPr lang="pt-BR" err="1">
                <a:latin typeface="Consolas"/>
                <a:cs typeface="Consolas" panose="020B0609020204030204" pitchFamily="49" charset="0"/>
              </a:rPr>
              <a:t>cout</a:t>
            </a:r>
            <a:r>
              <a:rPr lang="pt-BR">
                <a:latin typeface="Consolas"/>
                <a:cs typeface="Consolas" panose="020B0609020204030204" pitchFamily="49" charset="0"/>
              </a:rPr>
              <a:t> &lt;&lt; </a:t>
            </a:r>
            <a:r>
              <a:rPr lang="pt-BR">
                <a:solidFill>
                  <a:srgbClr val="F92573"/>
                </a:solidFill>
                <a:latin typeface="Consolas"/>
                <a:cs typeface="Consolas" panose="020B0609020204030204" pitchFamily="49" charset="0"/>
              </a:rPr>
              <a:t>“(“</a:t>
            </a:r>
            <a:r>
              <a:rPr lang="pt-BR">
                <a:latin typeface="Consolas"/>
                <a:cs typeface="Consolas" panose="020B0609020204030204" pitchFamily="49" charset="0"/>
              </a:rPr>
              <a:t> &lt;&lt; </a:t>
            </a:r>
            <a:r>
              <a:rPr lang="pt-BR" err="1">
                <a:latin typeface="Consolas"/>
                <a:cs typeface="Consolas" panose="020B0609020204030204" pitchFamily="49" charset="0"/>
              </a:rPr>
              <a:t>x</a:t>
            </a:r>
            <a:r>
              <a:rPr lang="pt-BR">
                <a:latin typeface="Consolas"/>
                <a:cs typeface="Consolas" panose="020B0609020204030204" pitchFamily="49" charset="0"/>
              </a:rPr>
              <a:t> &lt;&lt; </a:t>
            </a:r>
            <a:r>
              <a:rPr lang="pt-BR">
                <a:solidFill>
                  <a:srgbClr val="F92573"/>
                </a:solidFill>
                <a:latin typeface="Consolas"/>
                <a:cs typeface="Consolas" panose="020B0609020204030204" pitchFamily="49" charset="0"/>
              </a:rPr>
              <a:t>“,” </a:t>
            </a:r>
            <a:r>
              <a:rPr lang="pt-BR">
                <a:solidFill>
                  <a:schemeClr val="tx1"/>
                </a:solidFill>
                <a:latin typeface="Consolas"/>
                <a:cs typeface="Consolas" panose="020B0609020204030204" pitchFamily="49" charset="0"/>
              </a:rPr>
              <a:t>&lt;&lt; </a:t>
            </a:r>
            <a:r>
              <a:rPr lang="pt-BR" err="1">
                <a:solidFill>
                  <a:schemeClr val="tx1"/>
                </a:solidFill>
                <a:latin typeface="Consolas"/>
                <a:cs typeface="Consolas" panose="020B0609020204030204" pitchFamily="49" charset="0"/>
              </a:rPr>
              <a:t>y</a:t>
            </a:r>
            <a:r>
              <a:rPr lang="pt-BR">
                <a:solidFill>
                  <a:schemeClr val="tx1"/>
                </a:solidFill>
                <a:latin typeface="Consolas"/>
                <a:cs typeface="Consolas" panose="020B0609020204030204" pitchFamily="49" charset="0"/>
              </a:rPr>
              <a:t> &lt;&lt; </a:t>
            </a:r>
            <a:r>
              <a:rPr lang="pt-BR">
                <a:solidFill>
                  <a:srgbClr val="F92573"/>
                </a:solidFill>
                <a:latin typeface="Consolas"/>
                <a:cs typeface="Consolas" panose="020B0609020204030204" pitchFamily="49" charset="0"/>
              </a:rPr>
              <a:t>“), ”</a:t>
            </a:r>
            <a:r>
              <a:rPr lang="pt-BR">
                <a:solidFill>
                  <a:schemeClr val="tx1"/>
                </a:solidFill>
                <a:latin typeface="Consolas"/>
                <a:cs typeface="Consolas" panose="020B0609020204030204" pitchFamily="49" charset="0"/>
              </a:rPr>
              <a:t>;</a:t>
            </a:r>
          </a:p>
          <a:p>
            <a:pPr marL="151765" indent="-151765">
              <a:buNone/>
            </a:pPr>
            <a:endParaRPr lang="pt-BR">
              <a:solidFill>
                <a:schemeClr val="tx1"/>
              </a:solidFill>
              <a:latin typeface="Consolas" panose="020B0609020204030204" pitchFamily="49" charset="0"/>
              <a:cs typeface="Consolas" panose="020B0609020204030204" pitchFamily="49" charset="0"/>
            </a:endParaRPr>
          </a:p>
          <a:p>
            <a:pPr marL="151765" indent="-151765">
              <a:buNone/>
            </a:pPr>
            <a:r>
              <a:rPr lang="pt-BR">
                <a:solidFill>
                  <a:srgbClr val="5A9CD6"/>
                </a:solidFill>
                <a:latin typeface="Consolas"/>
                <a:cs typeface="Consolas" panose="020B0609020204030204" pitchFamily="49" charset="0"/>
              </a:rPr>
              <a:t>// Prints: (0,4), (1,5), (2,6), (3,7)</a:t>
            </a:r>
          </a:p>
        </p:txBody>
      </p:sp>
      <p:sp>
        <p:nvSpPr>
          <p:cNvPr id="10" name="Subtitle 9">
            <a:extLst>
              <a:ext uri="{FF2B5EF4-FFF2-40B4-BE49-F238E27FC236}">
                <a16:creationId xmlns:a16="http://schemas.microsoft.com/office/drawing/2014/main" id="{64DB5E4E-4D45-8947-B4D7-B4D856C95FC0}"/>
              </a:ext>
            </a:extLst>
          </p:cNvPr>
          <p:cNvSpPr txBox="1">
            <a:spLocks/>
          </p:cNvSpPr>
          <p:nvPr/>
        </p:nvSpPr>
        <p:spPr>
          <a:xfrm>
            <a:off x="762000" y="4980627"/>
            <a:ext cx="9939334" cy="1477328"/>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a:solidFill>
                  <a:srgbClr val="FFFFFF"/>
                </a:solidFill>
                <a:latin typeface="Trebuchet MS"/>
              </a:rPr>
              <a:t>References</a:t>
            </a:r>
          </a:p>
          <a:p>
            <a:pPr marL="151765" indent="-151765"/>
            <a:r>
              <a:rPr lang="en-US" sz="1800">
                <a:latin typeface="Trebuchet MS"/>
              </a:rPr>
              <a:t>Tristan Brindle, An Overview of Standard Ranges, </a:t>
            </a:r>
            <a:r>
              <a:rPr lang="en-US" sz="1800" err="1">
                <a:latin typeface="Trebuchet MS"/>
              </a:rPr>
              <a:t>CppCon</a:t>
            </a:r>
            <a:r>
              <a:rPr lang="en-US" sz="1800">
                <a:latin typeface="Trebuchet MS"/>
              </a:rPr>
              <a:t> 2019</a:t>
            </a:r>
          </a:p>
          <a:p>
            <a:pPr marL="151765" indent="-151765"/>
            <a:r>
              <a:rPr lang="en-US" sz="1800">
                <a:latin typeface="Trebuchet MS"/>
              </a:rPr>
              <a:t>Eric </a:t>
            </a:r>
            <a:r>
              <a:rPr lang="en-US" sz="1800" err="1">
                <a:latin typeface="Trebuchet MS"/>
              </a:rPr>
              <a:t>Niebler</a:t>
            </a:r>
            <a:r>
              <a:rPr lang="en-US" sz="1800">
                <a:latin typeface="Trebuchet MS"/>
              </a:rPr>
              <a:t>, </a:t>
            </a:r>
            <a:r>
              <a:rPr lang="en-US" sz="1800">
                <a:solidFill>
                  <a:srgbClr val="76B801"/>
                </a:solidFill>
                <a:latin typeface="Trebuchet MS"/>
              </a:rPr>
              <a:t>Ranges for the Standard Library</a:t>
            </a:r>
            <a:r>
              <a:rPr lang="en-US" sz="1800">
                <a:latin typeface="Trebuchet MS"/>
              </a:rPr>
              <a:t>, </a:t>
            </a:r>
            <a:r>
              <a:rPr lang="en-US" sz="1800" err="1">
                <a:latin typeface="Trebuchet MS"/>
              </a:rPr>
              <a:t>CppCon</a:t>
            </a:r>
            <a:r>
              <a:rPr lang="en-US" sz="1800">
                <a:latin typeface="Trebuchet MS"/>
              </a:rPr>
              <a:t> 2015</a:t>
            </a:r>
          </a:p>
        </p:txBody>
      </p:sp>
    </p:spTree>
    <p:extLst>
      <p:ext uri="{BB962C8B-B14F-4D97-AF65-F5344CB8AC3E}">
        <p14:creationId xmlns:p14="http://schemas.microsoft.com/office/powerpoint/2010/main" val="1229796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5530"/>
    </mc:Choice>
    <mc:Fallback xmlns="">
      <p:transition spd="slow" advTm="3553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4" descr="A picture containing wooden&#10;&#10;Description automatically generated">
            <a:extLst>
              <a:ext uri="{FF2B5EF4-FFF2-40B4-BE49-F238E27FC236}">
                <a16:creationId xmlns:a16="http://schemas.microsoft.com/office/drawing/2014/main" id="{16A59B40-0253-420C-8CD0-1F756EDB8869}"/>
              </a:ext>
            </a:extLst>
          </p:cNvPr>
          <p:cNvPicPr>
            <a:picLocks noGrp="1" noChangeAspect="1"/>
          </p:cNvPicPr>
          <p:nvPr>
            <p:ph idx="1"/>
          </p:nvPr>
        </p:nvPicPr>
        <p:blipFill rotWithShape="1">
          <a:blip r:embed="rId2"/>
          <a:srcRect t="11322" b="13678"/>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Interactive Materials</a:t>
            </a: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06400712"/>
      </p:ext>
    </p:extLst>
  </p:cSld>
  <p:clrMapOvr>
    <a:masterClrMapping/>
  </p:clrMapOvr>
  <mc:AlternateContent xmlns:mc="http://schemas.openxmlformats.org/markup-compatibility/2006" xmlns:p14="http://schemas.microsoft.com/office/powerpoint/2010/main">
    <mc:Choice Requires="p14">
      <p:transition spd="slow" p14:dur="2000" advTm="12618"/>
    </mc:Choice>
    <mc:Fallback xmlns="">
      <p:transition spd="slow" advTm="12618"/>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Launch the Interactive Environment</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10" name="Picture 9" descr="Graphical user interface, text, application&#10;&#10;Description automatically generated with medium confidence">
            <a:extLst>
              <a:ext uri="{FF2B5EF4-FFF2-40B4-BE49-F238E27FC236}">
                <a16:creationId xmlns:a16="http://schemas.microsoft.com/office/drawing/2014/main" id="{497553A5-FF88-92BA-27EF-B4ABE4EDF7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10288" y="3869821"/>
            <a:ext cx="7772400" cy="1143723"/>
          </a:xfrm>
          <a:prstGeom prst="rect">
            <a:avLst/>
          </a:prstGeom>
        </p:spPr>
      </p:pic>
      <p:pic>
        <p:nvPicPr>
          <p:cNvPr id="12" name="Picture 11">
            <a:extLst>
              <a:ext uri="{FF2B5EF4-FFF2-40B4-BE49-F238E27FC236}">
                <a16:creationId xmlns:a16="http://schemas.microsoft.com/office/drawing/2014/main" id="{5127575A-BF1F-7778-A30D-073B7B86270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8276" y="2586821"/>
            <a:ext cx="7772400" cy="944880"/>
          </a:xfrm>
          <a:prstGeom prst="rect">
            <a:avLst/>
          </a:prstGeom>
        </p:spPr>
      </p:pic>
    </p:spTree>
    <p:extLst>
      <p:ext uri="{BB962C8B-B14F-4D97-AF65-F5344CB8AC3E}">
        <p14:creationId xmlns:p14="http://schemas.microsoft.com/office/powerpoint/2010/main" val="42890185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5365"/>
    </mc:Choice>
    <mc:Fallback xmlns="">
      <p:transition spd="slow" advTm="65365"/>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BLAS DAXPY: Double-precision AX + Y</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9F80F8FC-B302-83BF-C8F1-7F2EB8B8F357}"/>
              </a:ext>
            </a:extLst>
          </p:cNvPr>
          <p:cNvSpPr txBox="1"/>
          <p:nvPr/>
        </p:nvSpPr>
        <p:spPr>
          <a:xfrm>
            <a:off x="5650929" y="2378926"/>
            <a:ext cx="6041399"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vector&lt;</a:t>
            </a:r>
            <a:r>
              <a:rPr lang="en-US">
                <a:solidFill>
                  <a:srgbClr val="67DAEF"/>
                </a:solidFill>
                <a:latin typeface="Consolas"/>
              </a:rPr>
              <a:t>int</a:t>
            </a:r>
            <a:r>
              <a:rPr lang="en-US">
                <a:solidFill>
                  <a:schemeClr val="tx1"/>
                </a:solidFill>
                <a:latin typeface="Consolas"/>
              </a:rPr>
              <a:t>&gt; x(N), y(N);</a:t>
            </a:r>
          </a:p>
          <a:p>
            <a:pPr marL="151765" indent="-151765">
              <a:buNone/>
            </a:pPr>
            <a:endParaRPr lang="en-US">
              <a:solidFill>
                <a:srgbClr val="F92672"/>
              </a:solidFill>
              <a:latin typeface="Consolas"/>
            </a:endParaRPr>
          </a:p>
          <a:p>
            <a:pPr marL="151765" indent="-151765">
              <a:buNone/>
            </a:pPr>
            <a:endParaRPr lang="en-US">
              <a:solidFill>
                <a:srgbClr val="F92672"/>
              </a:solidFill>
              <a:latin typeface="Consolas"/>
            </a:endParaRPr>
          </a:p>
          <a:p>
            <a:pPr marL="151765" indent="-151765">
              <a:buNone/>
            </a:pPr>
            <a:endParaRPr lang="en-US">
              <a:solidFill>
                <a:srgbClr val="F92672"/>
              </a:solidFill>
              <a:latin typeface="Consolas"/>
            </a:endParaRPr>
          </a:p>
          <a:p>
            <a:pPr marL="151765" indent="-151765">
              <a:buNone/>
            </a:pPr>
            <a:r>
              <a:rPr lang="en-US">
                <a:solidFill>
                  <a:srgbClr val="F92672"/>
                </a:solidFill>
                <a:latin typeface="Consolas"/>
              </a:rPr>
              <a:t>for </a:t>
            </a:r>
            <a:r>
              <a:rPr lang="en-US">
                <a:solidFill>
                  <a:schemeClr val="tx1"/>
                </a:solidFill>
                <a:latin typeface="Consolas"/>
              </a:rPr>
              <a:t>(</a:t>
            </a:r>
            <a:r>
              <a:rPr lang="en-US">
                <a:solidFill>
                  <a:srgbClr val="67DAEF"/>
                </a:solidFill>
                <a:latin typeface="Consolas"/>
              </a:rPr>
              <a:t>int</a:t>
            </a:r>
            <a:r>
              <a:rPr lang="en-US">
                <a:solidFill>
                  <a:srgbClr val="F92672"/>
                </a:solidFill>
                <a:latin typeface="Consolas"/>
              </a:rPr>
              <a:t> </a:t>
            </a:r>
            <a:r>
              <a:rPr lang="en-US" err="1">
                <a:solidFill>
                  <a:schemeClr val="tx1"/>
                </a:solidFill>
                <a:latin typeface="Consolas"/>
              </a:rPr>
              <a:t>i</a:t>
            </a:r>
            <a:r>
              <a:rPr lang="en-US">
                <a:solidFill>
                  <a:schemeClr val="tx1"/>
                </a:solidFill>
                <a:latin typeface="Consolas"/>
              </a:rPr>
              <a:t> = </a:t>
            </a:r>
            <a:r>
              <a:rPr lang="en-US">
                <a:solidFill>
                  <a:srgbClr val="F92573"/>
                </a:solidFill>
                <a:latin typeface="Consolas"/>
              </a:rPr>
              <a:t>0</a:t>
            </a:r>
            <a:r>
              <a:rPr lang="en-US">
                <a:solidFill>
                  <a:schemeClr val="tx1"/>
                </a:solidFill>
                <a:latin typeface="Consolas"/>
              </a:rPr>
              <a:t>; </a:t>
            </a:r>
            <a:r>
              <a:rPr lang="en-US" err="1">
                <a:solidFill>
                  <a:schemeClr val="tx1"/>
                </a:solidFill>
                <a:latin typeface="Consolas"/>
              </a:rPr>
              <a:t>i</a:t>
            </a:r>
            <a:r>
              <a:rPr lang="en-US">
                <a:solidFill>
                  <a:schemeClr val="tx1"/>
                </a:solidFill>
                <a:latin typeface="Consolas"/>
              </a:rPr>
              <a:t> &lt; N; ++</a:t>
            </a:r>
            <a:r>
              <a:rPr lang="en-US" err="1">
                <a:solidFill>
                  <a:schemeClr val="tx1"/>
                </a:solidFill>
                <a:latin typeface="Consolas"/>
              </a:rPr>
              <a:t>i</a:t>
            </a:r>
            <a:r>
              <a:rPr lang="en-US">
                <a:solidFill>
                  <a:schemeClr val="tx1"/>
                </a:solidFill>
                <a:latin typeface="Consolas"/>
              </a:rPr>
              <a:t>) {</a:t>
            </a:r>
          </a:p>
          <a:p>
            <a:pPr marL="151765" indent="-151765">
              <a:buNone/>
            </a:pPr>
            <a:r>
              <a:rPr lang="en-US">
                <a:solidFill>
                  <a:schemeClr val="tx1"/>
                </a:solidFill>
                <a:latin typeface="Consolas"/>
              </a:rPr>
              <a:t>    x[</a:t>
            </a:r>
            <a:r>
              <a:rPr lang="en-US" err="1">
                <a:solidFill>
                  <a:schemeClr val="tx1"/>
                </a:solidFill>
                <a:latin typeface="Consolas"/>
              </a:rPr>
              <a:t>i</a:t>
            </a:r>
            <a:r>
              <a:rPr lang="en-US">
                <a:solidFill>
                  <a:schemeClr val="tx1"/>
                </a:solidFill>
                <a:latin typeface="Consolas"/>
              </a:rPr>
              <a:t>] = …;</a:t>
            </a:r>
          </a:p>
          <a:p>
            <a:pPr marL="151765" indent="-151765">
              <a:buNone/>
            </a:pPr>
            <a:r>
              <a:rPr lang="en-US">
                <a:solidFill>
                  <a:schemeClr val="tx1"/>
                </a:solidFill>
                <a:latin typeface="Consolas"/>
              </a:rPr>
              <a:t>    y[</a:t>
            </a:r>
            <a:r>
              <a:rPr lang="en-US" err="1">
                <a:solidFill>
                  <a:schemeClr val="tx1"/>
                </a:solidFill>
                <a:latin typeface="Consolas"/>
              </a:rPr>
              <a:t>i</a:t>
            </a:r>
            <a:r>
              <a:rPr lang="en-US">
                <a:solidFill>
                  <a:schemeClr val="tx1"/>
                </a:solidFill>
                <a:latin typeface="Consolas"/>
              </a:rPr>
              <a:t>] = …;</a:t>
            </a:r>
          </a:p>
          <a:p>
            <a:pPr marL="151765" indent="-151765">
              <a:buNone/>
            </a:pPr>
            <a:r>
              <a:rPr lang="en-US">
                <a:solidFill>
                  <a:schemeClr val="tx1"/>
                </a:solidFill>
                <a:latin typeface="Consolas"/>
              </a:rPr>
              <a:t>}</a:t>
            </a:r>
          </a:p>
          <a:p>
            <a:pPr marL="151765" indent="-151765">
              <a:buNone/>
            </a:pPr>
            <a:endParaRPr lang="en-US">
              <a:solidFill>
                <a:schemeClr val="tx1"/>
              </a:solidFill>
              <a:latin typeface="Consolas"/>
            </a:endParaRPr>
          </a:p>
          <a:p>
            <a:pPr marL="151765" indent="-151765">
              <a:buNone/>
            </a:pPr>
            <a:endParaRPr lang="en-US">
              <a:solidFill>
                <a:schemeClr val="tx1"/>
              </a:solidFill>
              <a:latin typeface="Consolas"/>
            </a:endParaRPr>
          </a:p>
          <a:p>
            <a:pPr marL="151765" indent="-151765">
              <a:buNone/>
            </a:pPr>
            <a:endParaRPr lang="en-US">
              <a:solidFill>
                <a:schemeClr val="tx1"/>
              </a:solidFill>
              <a:latin typeface="Consolas"/>
            </a:endParaRPr>
          </a:p>
          <a:p>
            <a:pPr marL="151765" indent="-151765">
              <a:buNone/>
            </a:pPr>
            <a:r>
              <a:rPr lang="en-US">
                <a:solidFill>
                  <a:srgbClr val="F92573"/>
                </a:solidFill>
                <a:latin typeface="Consolas"/>
              </a:rPr>
              <a:t>for</a:t>
            </a:r>
            <a:r>
              <a:rPr lang="en-US">
                <a:solidFill>
                  <a:schemeClr val="tx1"/>
                </a:solidFill>
                <a:latin typeface="Consolas"/>
              </a:rPr>
              <a:t> (</a:t>
            </a:r>
            <a:r>
              <a:rPr lang="en-US">
                <a:solidFill>
                  <a:srgbClr val="67DAEF"/>
                </a:solidFill>
                <a:latin typeface="Consolas"/>
              </a:rPr>
              <a:t>int</a:t>
            </a:r>
            <a:r>
              <a:rPr lang="en-US">
                <a:solidFill>
                  <a:schemeClr val="tx1"/>
                </a:solidFill>
                <a:latin typeface="Consolas"/>
              </a:rPr>
              <a:t> </a:t>
            </a:r>
            <a:r>
              <a:rPr lang="en-US" err="1">
                <a:solidFill>
                  <a:schemeClr val="tx1"/>
                </a:solidFill>
                <a:latin typeface="Consolas"/>
              </a:rPr>
              <a:t>i</a:t>
            </a:r>
            <a:r>
              <a:rPr lang="en-US">
                <a:solidFill>
                  <a:schemeClr val="tx1"/>
                </a:solidFill>
                <a:latin typeface="Consolas"/>
              </a:rPr>
              <a:t> = </a:t>
            </a:r>
            <a:r>
              <a:rPr lang="en-US">
                <a:solidFill>
                  <a:srgbClr val="F92573"/>
                </a:solidFill>
                <a:latin typeface="Consolas"/>
              </a:rPr>
              <a:t>0</a:t>
            </a:r>
            <a:r>
              <a:rPr lang="en-US">
                <a:solidFill>
                  <a:schemeClr val="tx1"/>
                </a:solidFill>
                <a:latin typeface="Consolas"/>
              </a:rPr>
              <a:t>; </a:t>
            </a:r>
            <a:r>
              <a:rPr lang="en-US" err="1">
                <a:solidFill>
                  <a:schemeClr val="tx1"/>
                </a:solidFill>
                <a:latin typeface="Consolas"/>
              </a:rPr>
              <a:t>i</a:t>
            </a:r>
            <a:r>
              <a:rPr lang="en-US">
                <a:solidFill>
                  <a:schemeClr val="tx1"/>
                </a:solidFill>
                <a:latin typeface="Consolas"/>
              </a:rPr>
              <a:t> &lt; N; ++</a:t>
            </a:r>
            <a:r>
              <a:rPr lang="en-US" err="1">
                <a:solidFill>
                  <a:schemeClr val="tx1"/>
                </a:solidFill>
                <a:latin typeface="Consolas"/>
              </a:rPr>
              <a:t>i</a:t>
            </a:r>
            <a:r>
              <a:rPr lang="en-US">
                <a:solidFill>
                  <a:schemeClr val="tx1"/>
                </a:solidFill>
                <a:latin typeface="Consolas"/>
              </a:rPr>
              <a:t>) {</a:t>
            </a:r>
          </a:p>
          <a:p>
            <a:pPr marL="151765" indent="-151765">
              <a:buNone/>
            </a:pPr>
            <a:r>
              <a:rPr lang="en-US">
                <a:solidFill>
                  <a:schemeClr val="tx1"/>
                </a:solidFill>
                <a:latin typeface="Consolas"/>
              </a:rPr>
              <a:t>    y[</a:t>
            </a:r>
            <a:r>
              <a:rPr lang="en-US" err="1">
                <a:solidFill>
                  <a:schemeClr val="tx1"/>
                </a:solidFill>
                <a:latin typeface="Consolas"/>
              </a:rPr>
              <a:t>i</a:t>
            </a:r>
            <a:r>
              <a:rPr lang="en-US">
                <a:solidFill>
                  <a:schemeClr val="tx1"/>
                </a:solidFill>
                <a:latin typeface="Consolas"/>
              </a:rPr>
              <a:t>] += a * x[</a:t>
            </a:r>
            <a:r>
              <a:rPr lang="en-US" err="1">
                <a:solidFill>
                  <a:schemeClr val="tx1"/>
                </a:solidFill>
                <a:latin typeface="Consolas"/>
              </a:rPr>
              <a:t>i</a:t>
            </a:r>
            <a:r>
              <a:rPr lang="en-US">
                <a:solidFill>
                  <a:schemeClr val="tx1"/>
                </a:solidFill>
                <a:latin typeface="Consolas"/>
              </a:rPr>
              <a:t>];</a:t>
            </a:r>
          </a:p>
          <a:p>
            <a:pPr marL="151765" indent="-151765">
              <a:buNone/>
            </a:pPr>
            <a:r>
              <a:rPr lang="en-US">
                <a:solidFill>
                  <a:schemeClr val="tx1"/>
                </a:solidFill>
                <a:latin typeface="Consolas"/>
              </a:rPr>
              <a:t>}</a:t>
            </a:r>
          </a:p>
        </p:txBody>
      </p:sp>
      <p:sp>
        <p:nvSpPr>
          <p:cNvPr id="9" name="Subtitle 9">
            <a:extLst>
              <a:ext uri="{FF2B5EF4-FFF2-40B4-BE49-F238E27FC236}">
                <a16:creationId xmlns:a16="http://schemas.microsoft.com/office/drawing/2014/main" id="{C4BBC25E-F1E4-F4B1-FE09-E657F47DBE9B}"/>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Allocate memory…</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a:solidFill>
                  <a:srgbClr val="FFFFFF"/>
                </a:solidFill>
                <a:latin typeface="Trebuchet MS"/>
              </a:rPr>
              <a:t>Initialize x and y…</a:t>
            </a: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lang="en-US" sz="2000">
              <a:solidFill>
                <a:srgbClr val="FFFFFF"/>
              </a:solidFill>
              <a:latin typeface="Trebuchet M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endParaRPr kumimoji="0" lang="en-US" sz="2000" b="0" i="0" u="none" strike="noStrike" kern="1200" cap="none" spc="0" normalizeH="0" baseline="0" noProof="0">
              <a:ln>
                <a:noFill/>
              </a:ln>
              <a:solidFill>
                <a:srgbClr val="FFFFFF"/>
              </a:solidFill>
              <a:effectLst/>
              <a:uLnTx/>
              <a:uFillTx/>
              <a:latin typeface="Trebuchet MS"/>
              <a:ea typeface="+mn-ea"/>
              <a:cs typeface="+mn-cs"/>
            </a:endParaRPr>
          </a:p>
          <a:p>
            <a:pPr marL="0" marR="0" lvl="0" indent="0" algn="l" defTabSz="914309" rtl="0" eaLnBrk="1" fontAlgn="auto" latinLnBrk="0" hangingPunct="1">
              <a:lnSpc>
                <a:spcPct val="90000"/>
              </a:lnSpc>
              <a:spcBef>
                <a:spcPts val="1000"/>
              </a:spcBef>
              <a:spcAft>
                <a:spcPts val="0"/>
              </a:spcAft>
              <a:buClr>
                <a:srgbClr val="E7E6E6"/>
              </a:buClr>
              <a:buSzTx/>
              <a:buFont typeface="Wingdings" panose="05000000000000000000" pitchFamily="2" charset="2"/>
              <a:buNone/>
              <a:tabLst/>
              <a:defRPr/>
            </a:pPr>
            <a:r>
              <a:rPr lang="en-US" sz="2000" noProof="0">
                <a:solidFill>
                  <a:srgbClr val="FFFFFF"/>
                </a:solidFill>
                <a:latin typeface="Trebuchet MS"/>
              </a:rPr>
              <a:t>Update y…</a:t>
            </a:r>
          </a:p>
        </p:txBody>
      </p:sp>
    </p:spTree>
    <p:extLst>
      <p:ext uri="{BB962C8B-B14F-4D97-AF65-F5344CB8AC3E}">
        <p14:creationId xmlns:p14="http://schemas.microsoft.com/office/powerpoint/2010/main" val="946588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9237"/>
    </mc:Choice>
    <mc:Fallback xmlns="">
      <p:transition spd="slow" advTm="69237"/>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dirty="0">
                <a:solidFill>
                  <a:srgbClr val="FFFFFF"/>
                </a:solidFill>
                <a:cs typeface="Calibri Light"/>
              </a:rPr>
              <a:t>BLAS DAXPY</a:t>
            </a:r>
            <a:br>
              <a:rPr lang="en-US" sz="4800" b="1" dirty="0">
                <a:cs typeface="Calibri Light"/>
              </a:rPr>
            </a:br>
            <a:r>
              <a:rPr lang="en-US" sz="4800" b="1" dirty="0">
                <a:solidFill>
                  <a:srgbClr val="FFFFFF"/>
                </a:solidFill>
                <a:cs typeface="Calibri Light"/>
              </a:rPr>
              <a:t>3 Exercises</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0" name="Subtitle 9">
            <a:extLst>
              <a:ext uri="{FF2B5EF4-FFF2-40B4-BE49-F238E27FC236}">
                <a16:creationId xmlns:a16="http://schemas.microsoft.com/office/drawing/2014/main" id="{64DB5E4E-4D45-8947-B4D7-B4D856C95FC0}"/>
              </a:ext>
            </a:extLst>
          </p:cNvPr>
          <p:cNvSpPr txBox="1">
            <a:spLocks/>
          </p:cNvSpPr>
          <p:nvPr/>
        </p:nvSpPr>
        <p:spPr>
          <a:xfrm>
            <a:off x="647701" y="2194396"/>
            <a:ext cx="5338762" cy="4134967"/>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latin typeface="Trebuchet MS"/>
              </a:rPr>
              <a:t>Exercise 1: </a:t>
            </a:r>
            <a:r>
              <a:rPr lang="en-US" sz="1800">
                <a:latin typeface="Trebuchet MS"/>
              </a:rPr>
              <a:t>rewrite the for-loop implementation of the BLAS DAXPY kernel using </a:t>
            </a:r>
            <a:r>
              <a:rPr lang="en-US" sz="1800">
                <a:solidFill>
                  <a:srgbClr val="76B801"/>
                </a:solidFill>
                <a:latin typeface="Trebuchet MS"/>
              </a:rPr>
              <a:t>sequential STL algorithms</a:t>
            </a:r>
            <a:br>
              <a:rPr lang="en-US" sz="1800">
                <a:latin typeface="Trebuchet MS"/>
              </a:rPr>
            </a:br>
            <a:endParaRPr lang="en-US" sz="1800">
              <a:latin typeface="Trebuchet MS"/>
            </a:endParaRPr>
          </a:p>
          <a:p>
            <a:endParaRPr lang="en-US" sz="1800">
              <a:latin typeface="Trebuchet MS"/>
            </a:endParaRPr>
          </a:p>
          <a:p>
            <a:r>
              <a:rPr lang="en-US" sz="1800" b="1">
                <a:latin typeface="Trebuchet MS"/>
              </a:rPr>
              <a:t>Exercise 2: </a:t>
            </a:r>
            <a:r>
              <a:rPr lang="en-US" sz="1800">
                <a:latin typeface="Trebuchet MS"/>
              </a:rPr>
              <a:t>rewrite the for-loop implementation of the “initialization” kernel using </a:t>
            </a:r>
            <a:r>
              <a:rPr lang="en-US" sz="1800">
                <a:solidFill>
                  <a:srgbClr val="76B801"/>
                </a:solidFill>
                <a:latin typeface="Trebuchet MS"/>
              </a:rPr>
              <a:t>sequential STL algorithms </a:t>
            </a:r>
            <a:r>
              <a:rPr lang="en-US" sz="1800">
                <a:latin typeface="Trebuchet MS"/>
              </a:rPr>
              <a:t>with any of the indexing approaches discussed in the tutorial</a:t>
            </a:r>
            <a:br>
              <a:rPr lang="en-US" sz="1800">
                <a:latin typeface="Trebuchet MS"/>
              </a:rPr>
            </a:br>
            <a:endParaRPr lang="en-US" sz="1800">
              <a:latin typeface="Trebuchet MS"/>
            </a:endParaRPr>
          </a:p>
          <a:p>
            <a:endParaRPr lang="en-US" sz="1800">
              <a:latin typeface="Trebuchet MS"/>
            </a:endParaRPr>
          </a:p>
          <a:p>
            <a:r>
              <a:rPr lang="en-US" sz="1800" b="1">
                <a:latin typeface="Trebuchet MS"/>
              </a:rPr>
              <a:t>Exercise 3: </a:t>
            </a:r>
            <a:r>
              <a:rPr lang="en-US" sz="1800">
                <a:solidFill>
                  <a:srgbClr val="76B801"/>
                </a:solidFill>
                <a:latin typeface="Trebuchet MS"/>
              </a:rPr>
              <a:t>parallelize</a:t>
            </a:r>
            <a:r>
              <a:rPr lang="en-US" sz="1800">
                <a:latin typeface="Trebuchet MS"/>
              </a:rPr>
              <a:t> the STL versions of the application using the Execution Policies</a:t>
            </a:r>
          </a:p>
        </p:txBody>
      </p:sp>
      <p:pic>
        <p:nvPicPr>
          <p:cNvPr id="5" name="Picture 7" descr="Graphical user interface, text, application, Word&#10;&#10;Description automatically generated">
            <a:extLst>
              <a:ext uri="{FF2B5EF4-FFF2-40B4-BE49-F238E27FC236}">
                <a16:creationId xmlns:a16="http://schemas.microsoft.com/office/drawing/2014/main" id="{5471EB67-F3D6-DAD6-E629-D15EFEC16BB8}"/>
              </a:ext>
            </a:extLst>
          </p:cNvPr>
          <p:cNvPicPr>
            <a:picLocks noChangeAspect="1"/>
          </p:cNvPicPr>
          <p:nvPr/>
        </p:nvPicPr>
        <p:blipFill>
          <a:blip r:embed="rId2"/>
          <a:stretch>
            <a:fillRect/>
          </a:stretch>
        </p:blipFill>
        <p:spPr>
          <a:xfrm>
            <a:off x="6399126" y="2196217"/>
            <a:ext cx="5146430" cy="2900995"/>
          </a:xfrm>
          <a:prstGeom prst="rect">
            <a:avLst/>
          </a:prstGeom>
        </p:spPr>
      </p:pic>
    </p:spTree>
    <p:extLst>
      <p:ext uri="{BB962C8B-B14F-4D97-AF65-F5344CB8AC3E}">
        <p14:creationId xmlns:p14="http://schemas.microsoft.com/office/powerpoint/2010/main" val="38458169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6736"/>
    </mc:Choice>
    <mc:Fallback xmlns="">
      <p:transition spd="slow" advTm="156736"/>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Extra Credit: Select</a:t>
            </a:r>
            <a:endParaRPr lang="en-US" sz="4800" b="1" dirty="0">
              <a:cs typeface="Calibri Light"/>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5CA3F13-3374-1B03-4A08-1BDEB400B9E7}"/>
              </a:ext>
            </a:extLst>
          </p:cNvPr>
          <p:cNvSpPr txBox="1"/>
          <p:nvPr/>
        </p:nvSpPr>
        <p:spPr>
          <a:xfrm>
            <a:off x="727601" y="3804297"/>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v</a:t>
            </a:r>
          </a:p>
        </p:txBody>
      </p:sp>
      <p:sp>
        <p:nvSpPr>
          <p:cNvPr id="30" name="TextBox 29">
            <a:extLst>
              <a:ext uri="{FF2B5EF4-FFF2-40B4-BE49-F238E27FC236}">
                <a16:creationId xmlns:a16="http://schemas.microsoft.com/office/drawing/2014/main" id="{5AD02506-EEDA-BA12-B4DE-F7C566719990}"/>
              </a:ext>
            </a:extLst>
          </p:cNvPr>
          <p:cNvSpPr txBox="1"/>
          <p:nvPr/>
        </p:nvSpPr>
        <p:spPr>
          <a:xfrm>
            <a:off x="727603" y="4601166"/>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w</a:t>
            </a:r>
          </a:p>
        </p:txBody>
      </p:sp>
      <p:pic>
        <p:nvPicPr>
          <p:cNvPr id="3" name="Picture 3" descr="Diagram&#10;&#10;Description automatically generated">
            <a:extLst>
              <a:ext uri="{FF2B5EF4-FFF2-40B4-BE49-F238E27FC236}">
                <a16:creationId xmlns:a16="http://schemas.microsoft.com/office/drawing/2014/main" id="{21551482-DFD5-6321-5688-F2D76D14CDF2}"/>
              </a:ext>
            </a:extLst>
          </p:cNvPr>
          <p:cNvPicPr>
            <a:picLocks noChangeAspect="1"/>
          </p:cNvPicPr>
          <p:nvPr/>
        </p:nvPicPr>
        <p:blipFill>
          <a:blip r:embed="rId3"/>
          <a:stretch>
            <a:fillRect/>
          </a:stretch>
        </p:blipFill>
        <p:spPr>
          <a:xfrm>
            <a:off x="3531080" y="3000302"/>
            <a:ext cx="5503651" cy="3560338"/>
          </a:xfrm>
          <a:prstGeom prst="rect">
            <a:avLst/>
          </a:prstGeom>
        </p:spPr>
      </p:pic>
      <p:sp>
        <p:nvSpPr>
          <p:cNvPr id="10" name="Subtitle 9">
            <a:extLst>
              <a:ext uri="{FF2B5EF4-FFF2-40B4-BE49-F238E27FC236}">
                <a16:creationId xmlns:a16="http://schemas.microsoft.com/office/drawing/2014/main" id="{64DB5E4E-4D45-8947-B4D7-B4D856C95FC0}"/>
              </a:ext>
            </a:extLst>
          </p:cNvPr>
          <p:cNvSpPr txBox="1">
            <a:spLocks/>
          </p:cNvSpPr>
          <p:nvPr/>
        </p:nvSpPr>
        <p:spPr>
          <a:xfrm>
            <a:off x="4277982" y="2683227"/>
            <a:ext cx="4150020" cy="42367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latin typeface="Trebuchet MS"/>
              </a:rPr>
              <a:t>Elements </a:t>
            </a:r>
            <a:r>
              <a:rPr lang="en-US" sz="1800">
                <a:solidFill>
                  <a:srgbClr val="FFFFFF"/>
                </a:solidFill>
                <a:latin typeface="Trebuchet MS"/>
              </a:rPr>
              <a:t>selected by predicate </a:t>
            </a:r>
            <a:r>
              <a:rPr lang="en-US" sz="1800">
                <a:solidFill>
                  <a:srgbClr val="76B801"/>
                </a:solidFill>
                <a:latin typeface="Trebuchet MS"/>
              </a:rPr>
              <a:t>pred</a:t>
            </a:r>
            <a:endParaRPr lang="en-US" sz="1800"/>
          </a:p>
        </p:txBody>
      </p:sp>
      <p:sp>
        <p:nvSpPr>
          <p:cNvPr id="4" name="Subtitle 9">
            <a:extLst>
              <a:ext uri="{FF2B5EF4-FFF2-40B4-BE49-F238E27FC236}">
                <a16:creationId xmlns:a16="http://schemas.microsoft.com/office/drawing/2014/main" id="{30265959-84C2-C5B1-522B-0D794FB5B466}"/>
              </a:ext>
            </a:extLst>
          </p:cNvPr>
          <p:cNvSpPr txBox="1">
            <a:spLocks/>
          </p:cNvSpPr>
          <p:nvPr/>
        </p:nvSpPr>
        <p:spPr>
          <a:xfrm>
            <a:off x="647699" y="1906848"/>
            <a:ext cx="9160528" cy="42367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b="1">
                <a:latin typeface="Trebuchet MS"/>
              </a:rPr>
              <a:t>Exercise 1: </a:t>
            </a:r>
            <a:r>
              <a:rPr lang="en-US" sz="1800">
                <a:latin typeface="Trebuchet MS"/>
              </a:rPr>
              <a:t>write the function </a:t>
            </a:r>
            <a:r>
              <a:rPr lang="en-US" sz="1800">
                <a:solidFill>
                  <a:srgbClr val="76B801"/>
                </a:solidFill>
                <a:latin typeface="Trebuchet MS"/>
              </a:rPr>
              <a:t>select</a:t>
            </a:r>
            <a:r>
              <a:rPr lang="en-US" sz="1800">
                <a:latin typeface="Trebuchet MS"/>
              </a:rPr>
              <a:t>, which copies selected values from v to w.</a:t>
            </a:r>
            <a:endParaRPr lang="en-US" sz="1800"/>
          </a:p>
        </p:txBody>
      </p:sp>
      <p:sp>
        <p:nvSpPr>
          <p:cNvPr id="5" name="Subtitle 9">
            <a:extLst>
              <a:ext uri="{FF2B5EF4-FFF2-40B4-BE49-F238E27FC236}">
                <a16:creationId xmlns:a16="http://schemas.microsoft.com/office/drawing/2014/main" id="{0B782973-5132-13F4-6CFD-C04C1CC05191}"/>
              </a:ext>
            </a:extLst>
          </p:cNvPr>
          <p:cNvSpPr txBox="1">
            <a:spLocks/>
          </p:cNvSpPr>
          <p:nvPr/>
        </p:nvSpPr>
        <p:spPr>
          <a:xfrm>
            <a:off x="798661" y="5422112"/>
            <a:ext cx="2985453" cy="96282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800">
                <a:latin typeface="Trebuchet MS"/>
              </a:rPr>
              <a:t>Sequentially no problem, but how to write a parallel algorithm ?</a:t>
            </a:r>
            <a:endParaRPr lang="en-US" sz="1800"/>
          </a:p>
        </p:txBody>
      </p:sp>
      <p:sp>
        <p:nvSpPr>
          <p:cNvPr id="8" name="TextBox 7">
            <a:extLst>
              <a:ext uri="{FF2B5EF4-FFF2-40B4-BE49-F238E27FC236}">
                <a16:creationId xmlns:a16="http://schemas.microsoft.com/office/drawing/2014/main" id="{9DF68024-0574-FEAB-42D2-AB1D7589F237}"/>
              </a:ext>
            </a:extLst>
          </p:cNvPr>
          <p:cNvSpPr txBox="1"/>
          <p:nvPr/>
        </p:nvSpPr>
        <p:spPr>
          <a:xfrm>
            <a:off x="4379449" y="5421750"/>
            <a:ext cx="7008518" cy="923330"/>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r>
              <a:rPr lang="en-US">
                <a:solidFill>
                  <a:srgbClr val="67DAEF"/>
                </a:solidFill>
                <a:latin typeface="Consolas"/>
              </a:rPr>
              <a:t>template</a:t>
            </a:r>
            <a:r>
              <a:rPr lang="en-US">
                <a:solidFill>
                  <a:schemeClr val="tx1"/>
                </a:solidFill>
                <a:latin typeface="Consolas"/>
              </a:rPr>
              <a:t>&lt;</a:t>
            </a:r>
            <a:r>
              <a:rPr lang="en-US">
                <a:solidFill>
                  <a:srgbClr val="67DAEF"/>
                </a:solidFill>
                <a:latin typeface="Consolas"/>
              </a:rPr>
              <a:t>class </a:t>
            </a:r>
            <a:r>
              <a:rPr lang="en-US" err="1">
                <a:solidFill>
                  <a:schemeClr val="tx1"/>
                </a:solidFill>
                <a:latin typeface="Consolas"/>
              </a:rPr>
              <a:t>UnaryPredicate</a:t>
            </a:r>
            <a:r>
              <a:rPr lang="en-US">
                <a:solidFill>
                  <a:schemeClr val="tx1"/>
                </a:solidFill>
                <a:latin typeface="Consolas"/>
              </a:rPr>
              <a:t>&gt;</a:t>
            </a:r>
          </a:p>
          <a:p>
            <a:pPr marL="151765" indent="-151765"/>
            <a:r>
              <a:rPr lang="en-US">
                <a:solidFill>
                  <a:srgbClr val="67DAEF"/>
                </a:solidFill>
                <a:latin typeface="Consolas"/>
              </a:rPr>
              <a:t>std::</a:t>
            </a:r>
            <a:r>
              <a:rPr lang="en-US">
                <a:solidFill>
                  <a:schemeClr val="tx1"/>
                </a:solidFill>
                <a:latin typeface="Consolas"/>
              </a:rPr>
              <a:t>vector&lt;</a:t>
            </a:r>
            <a:r>
              <a:rPr lang="en-US">
                <a:solidFill>
                  <a:srgbClr val="67DAEF"/>
                </a:solidFill>
                <a:latin typeface="Consolas"/>
              </a:rPr>
              <a:t>int</a:t>
            </a:r>
            <a:r>
              <a:rPr lang="en-US">
                <a:solidFill>
                  <a:schemeClr val="tx1"/>
                </a:solidFill>
                <a:latin typeface="Consolas"/>
              </a:rPr>
              <a:t>&gt; select( </a:t>
            </a:r>
            <a:r>
              <a:rPr lang="en-US">
                <a:solidFill>
                  <a:srgbClr val="67DAEF"/>
                </a:solidFill>
                <a:latin typeface="Consolas"/>
              </a:rPr>
              <a:t>const std::</a:t>
            </a:r>
            <a:r>
              <a:rPr lang="en-US">
                <a:solidFill>
                  <a:schemeClr val="tx1"/>
                </a:solidFill>
                <a:latin typeface="Consolas"/>
              </a:rPr>
              <a:t>vector&lt;</a:t>
            </a:r>
            <a:r>
              <a:rPr lang="en-US">
                <a:solidFill>
                  <a:srgbClr val="67DAEF"/>
                </a:solidFill>
                <a:latin typeface="Consolas"/>
              </a:rPr>
              <a:t>int</a:t>
            </a:r>
            <a:r>
              <a:rPr lang="en-US">
                <a:solidFill>
                  <a:schemeClr val="tx1"/>
                </a:solidFill>
                <a:latin typeface="Consolas"/>
              </a:rPr>
              <a:t>&gt;&amp; v,</a:t>
            </a:r>
            <a:endParaRPr lang="en-US">
              <a:solidFill>
                <a:schemeClr val="tx1"/>
              </a:solidFill>
              <a:latin typeface="Calibri" panose="020F0502020204030204"/>
              <a:ea typeface="Calibri" panose="020F0502020204030204"/>
              <a:cs typeface="Calibri" panose="020F0502020204030204"/>
            </a:endParaRPr>
          </a:p>
          <a:p>
            <a:pPr marL="151765" indent="-151765"/>
            <a:r>
              <a:rPr lang="en-US">
                <a:solidFill>
                  <a:schemeClr val="tx1"/>
                </a:solidFill>
                <a:latin typeface="Consolas"/>
              </a:rPr>
              <a:t>                         </a:t>
            </a:r>
            <a:r>
              <a:rPr lang="en-US" err="1">
                <a:solidFill>
                  <a:schemeClr val="tx1"/>
                </a:solidFill>
                <a:latin typeface="Consolas"/>
              </a:rPr>
              <a:t>UnaryPredicate</a:t>
            </a:r>
            <a:r>
              <a:rPr lang="en-US">
                <a:solidFill>
                  <a:schemeClr val="tx1"/>
                </a:solidFill>
                <a:latin typeface="Consolas"/>
              </a:rPr>
              <a:t> pred );</a:t>
            </a:r>
            <a:endParaRPr lang="en-US">
              <a:solidFill>
                <a:schemeClr val="tx1"/>
              </a:solidFill>
              <a:ea typeface="Calibri"/>
              <a:cs typeface="Calibri"/>
            </a:endParaRPr>
          </a:p>
        </p:txBody>
      </p:sp>
    </p:spTree>
    <p:custDataLst>
      <p:tags r:id="rId1"/>
    </p:custDataLst>
    <p:extLst>
      <p:ext uri="{BB962C8B-B14F-4D97-AF65-F5344CB8AC3E}">
        <p14:creationId xmlns:p14="http://schemas.microsoft.com/office/powerpoint/2010/main" val="20864282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07648"/>
    </mc:Choice>
    <mc:Fallback xmlns="">
      <p:transition spd="slow" advTm="10764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4" descr="A picture containing wooden&#10;&#10;Description automatically generated">
            <a:extLst>
              <a:ext uri="{FF2B5EF4-FFF2-40B4-BE49-F238E27FC236}">
                <a16:creationId xmlns:a16="http://schemas.microsoft.com/office/drawing/2014/main" id="{16A59B40-0253-420C-8CD0-1F756EDB8869}"/>
              </a:ext>
            </a:extLst>
          </p:cNvPr>
          <p:cNvPicPr>
            <a:picLocks noGrp="1" noChangeAspect="1"/>
          </p:cNvPicPr>
          <p:nvPr>
            <p:ph idx="1"/>
          </p:nvPr>
        </p:nvPicPr>
        <p:blipFill rotWithShape="1">
          <a:blip r:embed="rId3"/>
          <a:srcRect t="11322" b="13678"/>
          <a:stretch/>
        </p:blipFill>
        <p:spPr>
          <a:xfrm>
            <a:off x="20" y="10"/>
            <a:ext cx="12191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12192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523875" y="5317240"/>
            <a:ext cx="11210925" cy="744836"/>
          </a:xfrm>
        </p:spPr>
        <p:txBody>
          <a:bodyPr vert="horz" lIns="91440" tIns="45720" rIns="91440" bIns="45720" rtlCol="0" anchor="ctr">
            <a:normAutofit/>
          </a:bodyPr>
          <a:lstStyle/>
          <a:p>
            <a:pPr algn="ctr"/>
            <a:r>
              <a:rPr lang="en-US" sz="3600" dirty="0">
                <a:solidFill>
                  <a:schemeClr val="tx1">
                    <a:lumMod val="85000"/>
                    <a:lumOff val="15000"/>
                  </a:schemeClr>
                </a:solidFill>
              </a:rPr>
              <a:t>C++ Prerequisites</a:t>
            </a:r>
            <a:endParaRPr lang="en-US" sz="3600" dirty="0">
              <a:solidFill>
                <a:schemeClr val="tx1">
                  <a:lumMod val="85000"/>
                  <a:lumOff val="15000"/>
                </a:schemeClr>
              </a:solidFill>
              <a:cs typeface="Calibri Light"/>
            </a:endParaRP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12192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4584093"/>
      </p:ext>
    </p:extLst>
  </p:cSld>
  <p:clrMapOvr>
    <a:masterClrMapping/>
  </p:clrMapOvr>
  <mc:AlternateContent xmlns:mc="http://schemas.openxmlformats.org/markup-compatibility/2006" xmlns:p14="http://schemas.microsoft.com/office/powerpoint/2010/main">
    <mc:Choice Requires="p14">
      <p:transition spd="slow" p14:dur="2000" advTm="62538"/>
    </mc:Choice>
    <mc:Fallback xmlns="">
      <p:transition spd="slow" advTm="62538"/>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Extra Credit: Select</a:t>
            </a:r>
            <a:endParaRPr lang="en-US" sz="4800" b="1" dirty="0">
              <a:cs typeface="Calibri Light"/>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3">
            <a:extLst>
              <a:ext uri="{FF2B5EF4-FFF2-40B4-BE49-F238E27FC236}">
                <a16:creationId xmlns:a16="http://schemas.microsoft.com/office/drawing/2014/main" id="{21551482-DFD5-6321-5688-F2D76D14CDF2}"/>
              </a:ext>
            </a:extLst>
          </p:cNvPr>
          <p:cNvPicPr>
            <a:picLocks noChangeAspect="1"/>
          </p:cNvPicPr>
          <p:nvPr/>
        </p:nvPicPr>
        <p:blipFill>
          <a:blip r:embed="rId2"/>
          <a:stretch>
            <a:fillRect/>
          </a:stretch>
        </p:blipFill>
        <p:spPr>
          <a:xfrm>
            <a:off x="3531080" y="3004812"/>
            <a:ext cx="5503651" cy="3551317"/>
          </a:xfrm>
          <a:prstGeom prst="rect">
            <a:avLst/>
          </a:prstGeom>
        </p:spPr>
      </p:pic>
      <p:sp>
        <p:nvSpPr>
          <p:cNvPr id="10" name="Subtitle 9">
            <a:extLst>
              <a:ext uri="{FF2B5EF4-FFF2-40B4-BE49-F238E27FC236}">
                <a16:creationId xmlns:a16="http://schemas.microsoft.com/office/drawing/2014/main" id="{64DB5E4E-4D45-8947-B4D7-B4D856C95FC0}"/>
              </a:ext>
            </a:extLst>
          </p:cNvPr>
          <p:cNvSpPr txBox="1">
            <a:spLocks/>
          </p:cNvSpPr>
          <p:nvPr/>
        </p:nvSpPr>
        <p:spPr>
          <a:xfrm>
            <a:off x="4277982" y="2683227"/>
            <a:ext cx="4150020" cy="42367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latin typeface="Trebuchet MS"/>
              </a:rPr>
              <a:t>Elements </a:t>
            </a:r>
            <a:r>
              <a:rPr lang="en-US" sz="1800">
                <a:solidFill>
                  <a:srgbClr val="FFFFFF"/>
                </a:solidFill>
                <a:latin typeface="Trebuchet MS"/>
              </a:rPr>
              <a:t>selected by predicate </a:t>
            </a:r>
            <a:r>
              <a:rPr lang="en-US" sz="1800">
                <a:solidFill>
                  <a:srgbClr val="76B801"/>
                </a:solidFill>
                <a:latin typeface="Trebuchet MS"/>
              </a:rPr>
              <a:t>pred</a:t>
            </a:r>
            <a:endParaRPr lang="en-US" sz="1800"/>
          </a:p>
        </p:txBody>
      </p:sp>
      <p:sp>
        <p:nvSpPr>
          <p:cNvPr id="9" name="TextBox 8">
            <a:extLst>
              <a:ext uri="{FF2B5EF4-FFF2-40B4-BE49-F238E27FC236}">
                <a16:creationId xmlns:a16="http://schemas.microsoft.com/office/drawing/2014/main" id="{31E1FC14-240D-20E4-F7F5-7F381262B2B2}"/>
              </a:ext>
            </a:extLst>
          </p:cNvPr>
          <p:cNvSpPr txBox="1"/>
          <p:nvPr/>
        </p:nvSpPr>
        <p:spPr>
          <a:xfrm>
            <a:off x="9231702" y="408460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a:latin typeface="Consolas"/>
              </a:rPr>
              <a:t>transform</a:t>
            </a:r>
            <a:endParaRPr lang="en-US"/>
          </a:p>
        </p:txBody>
      </p:sp>
      <p:sp>
        <p:nvSpPr>
          <p:cNvPr id="14" name="Subtitle 9">
            <a:extLst>
              <a:ext uri="{FF2B5EF4-FFF2-40B4-BE49-F238E27FC236}">
                <a16:creationId xmlns:a16="http://schemas.microsoft.com/office/drawing/2014/main" id="{74E6A9CF-7799-0A17-1B94-98A7F27E3980}"/>
              </a:ext>
            </a:extLst>
          </p:cNvPr>
          <p:cNvSpPr txBox="1">
            <a:spLocks/>
          </p:cNvSpPr>
          <p:nvPr/>
        </p:nvSpPr>
        <p:spPr>
          <a:xfrm>
            <a:off x="647699" y="1842150"/>
            <a:ext cx="10900188" cy="617768"/>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400" b="1">
                <a:latin typeface="Trebuchet MS"/>
              </a:rPr>
              <a:t>Step 1: </a:t>
            </a:r>
            <a:r>
              <a:rPr lang="en-US" sz="1400">
                <a:latin typeface="Trebuchet MS"/>
              </a:rPr>
              <a:t>Write out a binary-valued array for the values of the predicate.</a:t>
            </a:r>
          </a:p>
        </p:txBody>
      </p:sp>
      <p:sp>
        <p:nvSpPr>
          <p:cNvPr id="16" name="TextBox 15">
            <a:extLst>
              <a:ext uri="{FF2B5EF4-FFF2-40B4-BE49-F238E27FC236}">
                <a16:creationId xmlns:a16="http://schemas.microsoft.com/office/drawing/2014/main" id="{2A7DE292-4CB8-CF59-9C3A-18BD28BEFA28}"/>
              </a:ext>
            </a:extLst>
          </p:cNvPr>
          <p:cNvSpPr txBox="1"/>
          <p:nvPr/>
        </p:nvSpPr>
        <p:spPr>
          <a:xfrm>
            <a:off x="727601" y="3804297"/>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v</a:t>
            </a:r>
          </a:p>
        </p:txBody>
      </p:sp>
      <p:sp>
        <p:nvSpPr>
          <p:cNvPr id="18" name="TextBox 17">
            <a:extLst>
              <a:ext uri="{FF2B5EF4-FFF2-40B4-BE49-F238E27FC236}">
                <a16:creationId xmlns:a16="http://schemas.microsoft.com/office/drawing/2014/main" id="{FB27B0F9-54C2-262C-FC4F-18583BB53F53}"/>
              </a:ext>
            </a:extLst>
          </p:cNvPr>
          <p:cNvSpPr txBox="1"/>
          <p:nvPr/>
        </p:nvSpPr>
        <p:spPr>
          <a:xfrm>
            <a:off x="727603" y="4601166"/>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w</a:t>
            </a:r>
          </a:p>
        </p:txBody>
      </p:sp>
    </p:spTree>
    <p:extLst>
      <p:ext uri="{BB962C8B-B14F-4D97-AF65-F5344CB8AC3E}">
        <p14:creationId xmlns:p14="http://schemas.microsoft.com/office/powerpoint/2010/main" val="326733360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2666"/>
    </mc:Choice>
    <mc:Fallback xmlns="">
      <p:transition spd="slow" advTm="42666"/>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Extra Credit: Select</a:t>
            </a:r>
            <a:endParaRPr lang="en-US" sz="4800" b="1" dirty="0">
              <a:cs typeface="Calibri Light"/>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3" descr="A picture containing histogram&#10;&#10;Description automatically generated">
            <a:extLst>
              <a:ext uri="{FF2B5EF4-FFF2-40B4-BE49-F238E27FC236}">
                <a16:creationId xmlns:a16="http://schemas.microsoft.com/office/drawing/2014/main" id="{21551482-DFD5-6321-5688-F2D76D14CDF2}"/>
              </a:ext>
            </a:extLst>
          </p:cNvPr>
          <p:cNvPicPr>
            <a:picLocks noChangeAspect="1"/>
          </p:cNvPicPr>
          <p:nvPr/>
        </p:nvPicPr>
        <p:blipFill>
          <a:blip r:embed="rId2"/>
          <a:stretch>
            <a:fillRect/>
          </a:stretch>
        </p:blipFill>
        <p:spPr>
          <a:xfrm>
            <a:off x="3531080" y="3004812"/>
            <a:ext cx="5503651" cy="3551317"/>
          </a:xfrm>
          <a:prstGeom prst="rect">
            <a:avLst/>
          </a:prstGeom>
        </p:spPr>
      </p:pic>
      <p:sp>
        <p:nvSpPr>
          <p:cNvPr id="10" name="Subtitle 9">
            <a:extLst>
              <a:ext uri="{FF2B5EF4-FFF2-40B4-BE49-F238E27FC236}">
                <a16:creationId xmlns:a16="http://schemas.microsoft.com/office/drawing/2014/main" id="{64DB5E4E-4D45-8947-B4D7-B4D856C95FC0}"/>
              </a:ext>
            </a:extLst>
          </p:cNvPr>
          <p:cNvSpPr txBox="1">
            <a:spLocks/>
          </p:cNvSpPr>
          <p:nvPr/>
        </p:nvSpPr>
        <p:spPr>
          <a:xfrm>
            <a:off x="4277982" y="2683227"/>
            <a:ext cx="4150020" cy="42367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latin typeface="Trebuchet MS"/>
              </a:rPr>
              <a:t>Elements </a:t>
            </a:r>
            <a:r>
              <a:rPr lang="en-US" sz="1800">
                <a:solidFill>
                  <a:srgbClr val="FFFFFF"/>
                </a:solidFill>
                <a:latin typeface="Trebuchet MS"/>
              </a:rPr>
              <a:t>selected by predicate </a:t>
            </a:r>
            <a:r>
              <a:rPr lang="en-US" sz="1800">
                <a:solidFill>
                  <a:srgbClr val="76B801"/>
                </a:solidFill>
                <a:latin typeface="Trebuchet MS"/>
              </a:rPr>
              <a:t>pred</a:t>
            </a:r>
            <a:endParaRPr lang="en-US" sz="1800"/>
          </a:p>
        </p:txBody>
      </p:sp>
      <p:sp>
        <p:nvSpPr>
          <p:cNvPr id="9" name="TextBox 8">
            <a:extLst>
              <a:ext uri="{FF2B5EF4-FFF2-40B4-BE49-F238E27FC236}">
                <a16:creationId xmlns:a16="http://schemas.microsoft.com/office/drawing/2014/main" id="{31E1FC14-240D-20E4-F7F5-7F381262B2B2}"/>
              </a:ext>
            </a:extLst>
          </p:cNvPr>
          <p:cNvSpPr txBox="1"/>
          <p:nvPr/>
        </p:nvSpPr>
        <p:spPr>
          <a:xfrm>
            <a:off x="9231702" y="408460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a:latin typeface="Consolas"/>
              </a:rPr>
              <a:t>transform</a:t>
            </a:r>
            <a:endParaRPr lang="en-US"/>
          </a:p>
        </p:txBody>
      </p:sp>
      <p:sp>
        <p:nvSpPr>
          <p:cNvPr id="5" name="TextBox 4">
            <a:extLst>
              <a:ext uri="{FF2B5EF4-FFF2-40B4-BE49-F238E27FC236}">
                <a16:creationId xmlns:a16="http://schemas.microsoft.com/office/drawing/2014/main" id="{52807CAA-A124-8507-CE3F-9C700D56E080}"/>
              </a:ext>
            </a:extLst>
          </p:cNvPr>
          <p:cNvSpPr txBox="1"/>
          <p:nvPr/>
        </p:nvSpPr>
        <p:spPr>
          <a:xfrm>
            <a:off x="9231701" y="488255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err="1">
                <a:latin typeface="Consolas"/>
              </a:rPr>
              <a:t>inclusive_scan</a:t>
            </a:r>
            <a:endParaRPr lang="en-US" err="1"/>
          </a:p>
        </p:txBody>
      </p:sp>
      <p:sp>
        <p:nvSpPr>
          <p:cNvPr id="14" name="TextBox 13">
            <a:extLst>
              <a:ext uri="{FF2B5EF4-FFF2-40B4-BE49-F238E27FC236}">
                <a16:creationId xmlns:a16="http://schemas.microsoft.com/office/drawing/2014/main" id="{3AB4ED8E-BB04-73E8-69F7-E2F708B642EF}"/>
              </a:ext>
            </a:extLst>
          </p:cNvPr>
          <p:cNvSpPr txBox="1"/>
          <p:nvPr/>
        </p:nvSpPr>
        <p:spPr>
          <a:xfrm>
            <a:off x="727603" y="5406298"/>
            <a:ext cx="2450896"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index</a:t>
            </a:r>
            <a:endParaRPr lang="en-US">
              <a:solidFill>
                <a:schemeClr val="tx1"/>
              </a:solidFill>
            </a:endParaRPr>
          </a:p>
        </p:txBody>
      </p:sp>
      <p:sp>
        <p:nvSpPr>
          <p:cNvPr id="16" name="Subtitle 9">
            <a:extLst>
              <a:ext uri="{FF2B5EF4-FFF2-40B4-BE49-F238E27FC236}">
                <a16:creationId xmlns:a16="http://schemas.microsoft.com/office/drawing/2014/main" id="{0671A06B-409E-EAE2-8C7D-4A1382A25DF5}"/>
              </a:ext>
            </a:extLst>
          </p:cNvPr>
          <p:cNvSpPr txBox="1">
            <a:spLocks/>
          </p:cNvSpPr>
          <p:nvPr/>
        </p:nvSpPr>
        <p:spPr>
          <a:xfrm>
            <a:off x="647699" y="1842150"/>
            <a:ext cx="10900188" cy="617768"/>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400" b="1">
                <a:latin typeface="Trebuchet MS"/>
              </a:rPr>
              <a:t>Step 1: </a:t>
            </a:r>
            <a:r>
              <a:rPr lang="en-US" sz="1400">
                <a:latin typeface="Trebuchet MS"/>
              </a:rPr>
              <a:t>Write out a binary-valued array for the values of the predicate.</a:t>
            </a:r>
          </a:p>
          <a:p>
            <a:pPr marL="151765" indent="-151765"/>
            <a:r>
              <a:rPr lang="en-US" sz="1400" b="1">
                <a:latin typeface="Trebuchet MS"/>
              </a:rPr>
              <a:t>Step 2:</a:t>
            </a:r>
            <a:r>
              <a:rPr lang="en-US" sz="1400">
                <a:latin typeface="Trebuchet MS"/>
              </a:rPr>
              <a:t> Compute the cumulative sum of this array.</a:t>
            </a:r>
          </a:p>
        </p:txBody>
      </p:sp>
      <p:sp>
        <p:nvSpPr>
          <p:cNvPr id="18" name="TextBox 17">
            <a:extLst>
              <a:ext uri="{FF2B5EF4-FFF2-40B4-BE49-F238E27FC236}">
                <a16:creationId xmlns:a16="http://schemas.microsoft.com/office/drawing/2014/main" id="{71C0F4ED-CE54-BC70-9747-FB4391135B4D}"/>
              </a:ext>
            </a:extLst>
          </p:cNvPr>
          <p:cNvSpPr txBox="1"/>
          <p:nvPr/>
        </p:nvSpPr>
        <p:spPr>
          <a:xfrm>
            <a:off x="727601" y="3804297"/>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v</a:t>
            </a:r>
          </a:p>
        </p:txBody>
      </p:sp>
      <p:sp>
        <p:nvSpPr>
          <p:cNvPr id="20" name="TextBox 19">
            <a:extLst>
              <a:ext uri="{FF2B5EF4-FFF2-40B4-BE49-F238E27FC236}">
                <a16:creationId xmlns:a16="http://schemas.microsoft.com/office/drawing/2014/main" id="{58E6E6B9-AE6F-1D92-6FFB-FCC793CB3CF5}"/>
              </a:ext>
            </a:extLst>
          </p:cNvPr>
          <p:cNvSpPr txBox="1"/>
          <p:nvPr/>
        </p:nvSpPr>
        <p:spPr>
          <a:xfrm>
            <a:off x="727603" y="4601166"/>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w</a:t>
            </a:r>
          </a:p>
        </p:txBody>
      </p:sp>
    </p:spTree>
    <p:extLst>
      <p:ext uri="{BB962C8B-B14F-4D97-AF65-F5344CB8AC3E}">
        <p14:creationId xmlns:p14="http://schemas.microsoft.com/office/powerpoint/2010/main" val="427228357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5872"/>
    </mc:Choice>
    <mc:Fallback xmlns="">
      <p:transition spd="slow" advTm="15872"/>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Extra Credit: Select</a:t>
            </a:r>
            <a:endParaRPr lang="en-US" sz="4800" b="1" dirty="0">
              <a:cs typeface="Calibri Light"/>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5AD02506-EEDA-BA12-B4DE-F7C566719990}"/>
              </a:ext>
            </a:extLst>
          </p:cNvPr>
          <p:cNvSpPr txBox="1"/>
          <p:nvPr/>
        </p:nvSpPr>
        <p:spPr>
          <a:xfrm>
            <a:off x="727603" y="6189864"/>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w</a:t>
            </a:r>
          </a:p>
        </p:txBody>
      </p:sp>
      <p:pic>
        <p:nvPicPr>
          <p:cNvPr id="3" name="Picture 3" descr="Diagram&#10;&#10;Description automatically generated">
            <a:extLst>
              <a:ext uri="{FF2B5EF4-FFF2-40B4-BE49-F238E27FC236}">
                <a16:creationId xmlns:a16="http://schemas.microsoft.com/office/drawing/2014/main" id="{21551482-DFD5-6321-5688-F2D76D14CDF2}"/>
              </a:ext>
            </a:extLst>
          </p:cNvPr>
          <p:cNvPicPr>
            <a:picLocks noChangeAspect="1"/>
          </p:cNvPicPr>
          <p:nvPr/>
        </p:nvPicPr>
        <p:blipFill>
          <a:blip r:embed="rId2"/>
          <a:stretch>
            <a:fillRect/>
          </a:stretch>
        </p:blipFill>
        <p:spPr>
          <a:xfrm>
            <a:off x="3531080" y="3004812"/>
            <a:ext cx="5503649" cy="3551316"/>
          </a:xfrm>
          <a:prstGeom prst="rect">
            <a:avLst/>
          </a:prstGeom>
        </p:spPr>
      </p:pic>
      <p:sp>
        <p:nvSpPr>
          <p:cNvPr id="10" name="Subtitle 9">
            <a:extLst>
              <a:ext uri="{FF2B5EF4-FFF2-40B4-BE49-F238E27FC236}">
                <a16:creationId xmlns:a16="http://schemas.microsoft.com/office/drawing/2014/main" id="{64DB5E4E-4D45-8947-B4D7-B4D856C95FC0}"/>
              </a:ext>
            </a:extLst>
          </p:cNvPr>
          <p:cNvSpPr txBox="1">
            <a:spLocks/>
          </p:cNvSpPr>
          <p:nvPr/>
        </p:nvSpPr>
        <p:spPr>
          <a:xfrm>
            <a:off x="4277982" y="2683227"/>
            <a:ext cx="4150020" cy="423673"/>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a:latin typeface="Trebuchet MS"/>
              </a:rPr>
              <a:t>Elements </a:t>
            </a:r>
            <a:r>
              <a:rPr lang="en-US" sz="1800">
                <a:solidFill>
                  <a:srgbClr val="FFFFFF"/>
                </a:solidFill>
                <a:latin typeface="Trebuchet MS"/>
              </a:rPr>
              <a:t>selected by predicate </a:t>
            </a:r>
            <a:r>
              <a:rPr lang="en-US" sz="1800">
                <a:solidFill>
                  <a:srgbClr val="76B801"/>
                </a:solidFill>
                <a:latin typeface="Trebuchet MS"/>
              </a:rPr>
              <a:t>pred</a:t>
            </a:r>
            <a:endParaRPr lang="en-US" sz="1800"/>
          </a:p>
        </p:txBody>
      </p:sp>
      <p:sp>
        <p:nvSpPr>
          <p:cNvPr id="4" name="Subtitle 9">
            <a:extLst>
              <a:ext uri="{FF2B5EF4-FFF2-40B4-BE49-F238E27FC236}">
                <a16:creationId xmlns:a16="http://schemas.microsoft.com/office/drawing/2014/main" id="{30265959-84C2-C5B1-522B-0D794FB5B466}"/>
              </a:ext>
            </a:extLst>
          </p:cNvPr>
          <p:cNvSpPr txBox="1">
            <a:spLocks/>
          </p:cNvSpPr>
          <p:nvPr/>
        </p:nvSpPr>
        <p:spPr>
          <a:xfrm>
            <a:off x="647699" y="1842150"/>
            <a:ext cx="10900188" cy="617768"/>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400" b="1">
                <a:latin typeface="Trebuchet MS"/>
              </a:rPr>
              <a:t>Step 1: </a:t>
            </a:r>
            <a:r>
              <a:rPr lang="en-US" sz="1400">
                <a:latin typeface="Trebuchet MS"/>
              </a:rPr>
              <a:t>Write out a binary-valued array for the values of the predicate.</a:t>
            </a:r>
          </a:p>
          <a:p>
            <a:pPr marL="151765" indent="-151765"/>
            <a:r>
              <a:rPr lang="en-US" sz="1400" b="1">
                <a:latin typeface="Trebuchet MS"/>
              </a:rPr>
              <a:t>Step 2:</a:t>
            </a:r>
            <a:r>
              <a:rPr lang="en-US" sz="1400">
                <a:latin typeface="Trebuchet MS"/>
              </a:rPr>
              <a:t> Compute the cumulative sum of this array.</a:t>
            </a:r>
          </a:p>
        </p:txBody>
      </p:sp>
      <p:sp>
        <p:nvSpPr>
          <p:cNvPr id="9" name="TextBox 8">
            <a:extLst>
              <a:ext uri="{FF2B5EF4-FFF2-40B4-BE49-F238E27FC236}">
                <a16:creationId xmlns:a16="http://schemas.microsoft.com/office/drawing/2014/main" id="{31E1FC14-240D-20E4-F7F5-7F381262B2B2}"/>
              </a:ext>
            </a:extLst>
          </p:cNvPr>
          <p:cNvSpPr txBox="1"/>
          <p:nvPr/>
        </p:nvSpPr>
        <p:spPr>
          <a:xfrm>
            <a:off x="9231702" y="408460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a:latin typeface="Consolas"/>
              </a:rPr>
              <a:t>transform</a:t>
            </a:r>
            <a:endParaRPr lang="en-US"/>
          </a:p>
        </p:txBody>
      </p:sp>
      <p:sp>
        <p:nvSpPr>
          <p:cNvPr id="5" name="TextBox 4">
            <a:extLst>
              <a:ext uri="{FF2B5EF4-FFF2-40B4-BE49-F238E27FC236}">
                <a16:creationId xmlns:a16="http://schemas.microsoft.com/office/drawing/2014/main" id="{52807CAA-A124-8507-CE3F-9C700D56E080}"/>
              </a:ext>
            </a:extLst>
          </p:cNvPr>
          <p:cNvSpPr txBox="1"/>
          <p:nvPr/>
        </p:nvSpPr>
        <p:spPr>
          <a:xfrm>
            <a:off x="9231701" y="4882551"/>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err="1">
                <a:latin typeface="Consolas"/>
              </a:rPr>
              <a:t>inclusive_scan</a:t>
            </a:r>
            <a:endParaRPr lang="en-US" err="1"/>
          </a:p>
        </p:txBody>
      </p:sp>
      <p:sp>
        <p:nvSpPr>
          <p:cNvPr id="8" name="TextBox 7">
            <a:extLst>
              <a:ext uri="{FF2B5EF4-FFF2-40B4-BE49-F238E27FC236}">
                <a16:creationId xmlns:a16="http://schemas.microsoft.com/office/drawing/2014/main" id="{A4D6CCCA-B9CB-7D44-3BB8-EC7858CCB090}"/>
              </a:ext>
            </a:extLst>
          </p:cNvPr>
          <p:cNvSpPr txBox="1"/>
          <p:nvPr/>
        </p:nvSpPr>
        <p:spPr>
          <a:xfrm>
            <a:off x="9231700" y="5709249"/>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67DAEF"/>
                </a:solidFill>
                <a:latin typeface="Consolas"/>
              </a:rPr>
              <a:t>std::</a:t>
            </a:r>
            <a:r>
              <a:rPr lang="en-US" err="1">
                <a:latin typeface="Consolas"/>
              </a:rPr>
              <a:t>for_each</a:t>
            </a:r>
            <a:endParaRPr lang="en-US" err="1"/>
          </a:p>
        </p:txBody>
      </p:sp>
      <p:sp>
        <p:nvSpPr>
          <p:cNvPr id="14" name="TextBox 13">
            <a:extLst>
              <a:ext uri="{FF2B5EF4-FFF2-40B4-BE49-F238E27FC236}">
                <a16:creationId xmlns:a16="http://schemas.microsoft.com/office/drawing/2014/main" id="{BDB4FDB1-F81E-DB83-B07D-CA924D5AEAC4}"/>
              </a:ext>
            </a:extLst>
          </p:cNvPr>
          <p:cNvSpPr txBox="1"/>
          <p:nvPr/>
        </p:nvSpPr>
        <p:spPr>
          <a:xfrm>
            <a:off x="727603" y="5420676"/>
            <a:ext cx="2450896"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index</a:t>
            </a:r>
            <a:endParaRPr lang="en-US">
              <a:solidFill>
                <a:schemeClr val="tx1"/>
              </a:solidFill>
            </a:endParaRPr>
          </a:p>
        </p:txBody>
      </p:sp>
      <p:sp>
        <p:nvSpPr>
          <p:cNvPr id="15" name="Subtitle 9">
            <a:extLst>
              <a:ext uri="{FF2B5EF4-FFF2-40B4-BE49-F238E27FC236}">
                <a16:creationId xmlns:a16="http://schemas.microsoft.com/office/drawing/2014/main" id="{46200C84-AFD4-7B2A-C888-63657CE70F0A}"/>
              </a:ext>
            </a:extLst>
          </p:cNvPr>
          <p:cNvSpPr txBox="1">
            <a:spLocks/>
          </p:cNvSpPr>
          <p:nvPr/>
        </p:nvSpPr>
        <p:spPr>
          <a:xfrm>
            <a:off x="647699" y="2510698"/>
            <a:ext cx="3050151" cy="1171295"/>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400" b="1">
                <a:latin typeface="Trebuchet MS"/>
              </a:rPr>
              <a:t>Step 3:</a:t>
            </a:r>
            <a:r>
              <a:rPr lang="en-US" sz="1400">
                <a:latin typeface="Trebuchet MS"/>
              </a:rPr>
              <a:t> Process vector v in parallel and use the cumulative sum to write to proper indices.</a:t>
            </a:r>
            <a:endParaRPr lang="en-US"/>
          </a:p>
          <a:p>
            <a:pPr marL="151765" indent="-151765"/>
            <a:endParaRPr lang="en-US" sz="1400"/>
          </a:p>
        </p:txBody>
      </p:sp>
      <p:sp>
        <p:nvSpPr>
          <p:cNvPr id="17" name="TextBox 16">
            <a:extLst>
              <a:ext uri="{FF2B5EF4-FFF2-40B4-BE49-F238E27FC236}">
                <a16:creationId xmlns:a16="http://schemas.microsoft.com/office/drawing/2014/main" id="{992E87BF-A3AD-59C8-C287-A9C933176F2F}"/>
              </a:ext>
            </a:extLst>
          </p:cNvPr>
          <p:cNvSpPr txBox="1"/>
          <p:nvPr/>
        </p:nvSpPr>
        <p:spPr>
          <a:xfrm>
            <a:off x="727601" y="3804297"/>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v</a:t>
            </a:r>
          </a:p>
        </p:txBody>
      </p:sp>
      <p:sp>
        <p:nvSpPr>
          <p:cNvPr id="19" name="TextBox 18">
            <a:extLst>
              <a:ext uri="{FF2B5EF4-FFF2-40B4-BE49-F238E27FC236}">
                <a16:creationId xmlns:a16="http://schemas.microsoft.com/office/drawing/2014/main" id="{4BEB4B72-3A6D-DF0E-5953-0E350AD5BC1B}"/>
              </a:ext>
            </a:extLst>
          </p:cNvPr>
          <p:cNvSpPr txBox="1"/>
          <p:nvPr/>
        </p:nvSpPr>
        <p:spPr>
          <a:xfrm>
            <a:off x="727603" y="4601166"/>
            <a:ext cx="1839859" cy="369332"/>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pPr marL="151765" indent="-151765">
              <a:buNone/>
            </a:pPr>
            <a:r>
              <a:rPr lang="en-US">
                <a:solidFill>
                  <a:srgbClr val="67DAEF"/>
                </a:solidFill>
                <a:latin typeface="Consolas"/>
              </a:rPr>
              <a:t>std::</a:t>
            </a:r>
            <a:r>
              <a:rPr lang="en-US">
                <a:solidFill>
                  <a:schemeClr val="tx1"/>
                </a:solidFill>
                <a:latin typeface="Consolas"/>
              </a:rPr>
              <a:t>vector w</a:t>
            </a:r>
          </a:p>
        </p:txBody>
      </p:sp>
    </p:spTree>
    <p:extLst>
      <p:ext uri="{BB962C8B-B14F-4D97-AF65-F5344CB8AC3E}">
        <p14:creationId xmlns:p14="http://schemas.microsoft.com/office/powerpoint/2010/main" val="325086245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18048"/>
    </mc:Choice>
    <mc:Fallback xmlns="">
      <p:transition spd="slow" advTm="18048"/>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fontScale="90000"/>
          </a:bodyPr>
          <a:lstStyle/>
          <a:p>
            <a:r>
              <a:rPr lang="en-US" sz="4800" b="1" dirty="0">
                <a:solidFill>
                  <a:srgbClr val="FFFFFF"/>
                </a:solidFill>
                <a:cs typeface="Calibri Light"/>
              </a:rPr>
              <a:t>Extra Credit: Select</a:t>
            </a:r>
            <a:br>
              <a:rPr lang="en-US" sz="4800" b="1" dirty="0">
                <a:cs typeface="Calibri Light"/>
              </a:rPr>
            </a:br>
            <a:r>
              <a:rPr lang="en-US" sz="4800" b="1" dirty="0">
                <a:solidFill>
                  <a:srgbClr val="FFFFFF"/>
                </a:solidFill>
                <a:cs typeface="Calibri Light"/>
              </a:rPr>
              <a:t>3 Exercises</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
        <p:nvSpPr>
          <p:cNvPr id="10" name="Subtitle 9">
            <a:extLst>
              <a:ext uri="{FF2B5EF4-FFF2-40B4-BE49-F238E27FC236}">
                <a16:creationId xmlns:a16="http://schemas.microsoft.com/office/drawing/2014/main" id="{64DB5E4E-4D45-8947-B4D7-B4D856C95FC0}"/>
              </a:ext>
            </a:extLst>
          </p:cNvPr>
          <p:cNvSpPr txBox="1">
            <a:spLocks/>
          </p:cNvSpPr>
          <p:nvPr/>
        </p:nvSpPr>
        <p:spPr>
          <a:xfrm>
            <a:off x="647701" y="2180019"/>
            <a:ext cx="5604743" cy="4134967"/>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151765" indent="-151765"/>
            <a:r>
              <a:rPr lang="en-US" sz="1600" dirty="0">
                <a:latin typeface="Trebuchet MS"/>
              </a:rPr>
              <a:t>Exercise 1: write a sequential version of the function </a:t>
            </a:r>
            <a:r>
              <a:rPr lang="en-US" sz="1600" dirty="0">
                <a:solidFill>
                  <a:srgbClr val="76B801"/>
                </a:solidFill>
                <a:latin typeface="Trebuchet MS"/>
              </a:rPr>
              <a:t>select</a:t>
            </a:r>
            <a:r>
              <a:rPr lang="en-US" sz="1600" dirty="0">
                <a:latin typeface="Trebuchet MS"/>
              </a:rPr>
              <a:t> that uses the algorithm </a:t>
            </a:r>
            <a:r>
              <a:rPr lang="en-US" sz="1600" dirty="0">
                <a:solidFill>
                  <a:srgbClr val="76B801"/>
                </a:solidFill>
                <a:latin typeface="Trebuchet MS"/>
              </a:rPr>
              <a:t>std::</a:t>
            </a:r>
            <a:r>
              <a:rPr lang="en-US" sz="1600" dirty="0" err="1">
                <a:solidFill>
                  <a:srgbClr val="76B801"/>
                </a:solidFill>
                <a:latin typeface="Trebuchet MS"/>
              </a:rPr>
              <a:t>copy_if</a:t>
            </a:r>
            <a:r>
              <a:rPr lang="en-US" sz="1600" dirty="0">
                <a:latin typeface="Trebuchet MS"/>
              </a:rPr>
              <a:t> and a back inserter for vector </a:t>
            </a:r>
            <a:r>
              <a:rPr lang="en-US" sz="1600" dirty="0">
                <a:solidFill>
                  <a:srgbClr val="76B801"/>
                </a:solidFill>
                <a:latin typeface="Trebuchet MS"/>
              </a:rPr>
              <a:t>w</a:t>
            </a:r>
            <a:r>
              <a:rPr lang="en-US" sz="1600" dirty="0">
                <a:latin typeface="Trebuchet MS"/>
              </a:rPr>
              <a:t>.</a:t>
            </a:r>
            <a:br>
              <a:rPr lang="en-US" sz="1600" dirty="0">
                <a:latin typeface="Trebuchet MS"/>
              </a:rPr>
            </a:br>
            <a:endParaRPr lang="en-US" sz="1600" dirty="0">
              <a:latin typeface="Trebuchet MS"/>
            </a:endParaRPr>
          </a:p>
          <a:p>
            <a:pPr marL="151765" indent="-151765"/>
            <a:r>
              <a:rPr lang="en-US" sz="1600" b="1" dirty="0">
                <a:latin typeface="Trebuchet MS"/>
              </a:rPr>
              <a:t>Exercise 2: </a:t>
            </a:r>
            <a:r>
              <a:rPr lang="en-US" sz="1600" dirty="0">
                <a:latin typeface="Trebuchet MS"/>
              </a:rPr>
              <a:t>write a parallel version of the function </a:t>
            </a:r>
            <a:r>
              <a:rPr lang="en-US" sz="1600" dirty="0">
                <a:solidFill>
                  <a:srgbClr val="76B801"/>
                </a:solidFill>
                <a:latin typeface="Trebuchet MS"/>
              </a:rPr>
              <a:t>select</a:t>
            </a:r>
            <a:r>
              <a:rPr lang="en-US" sz="1600" dirty="0">
                <a:latin typeface="Trebuchet MS"/>
              </a:rPr>
              <a:t> that works with two temporary vectors </a:t>
            </a:r>
            <a:r>
              <a:rPr lang="en-US" sz="1600" dirty="0" err="1">
                <a:solidFill>
                  <a:srgbClr val="76B801"/>
                </a:solidFill>
                <a:latin typeface="Trebuchet MS"/>
              </a:rPr>
              <a:t>v_sel</a:t>
            </a:r>
            <a:r>
              <a:rPr lang="en-US" sz="1600" dirty="0">
                <a:solidFill>
                  <a:srgbClr val="76B801"/>
                </a:solidFill>
                <a:latin typeface="Trebuchet MS"/>
              </a:rPr>
              <a:t> </a:t>
            </a:r>
            <a:r>
              <a:rPr lang="en-US" sz="1600" dirty="0">
                <a:latin typeface="Trebuchet MS"/>
              </a:rPr>
              <a:t>and </a:t>
            </a:r>
            <a:r>
              <a:rPr lang="en-US" sz="1600" dirty="0">
                <a:solidFill>
                  <a:srgbClr val="76B801"/>
                </a:solidFill>
                <a:latin typeface="Trebuchet MS"/>
              </a:rPr>
              <a:t>index</a:t>
            </a:r>
            <a:r>
              <a:rPr lang="en-US" sz="1600" dirty="0">
                <a:latin typeface="Trebuchet MS"/>
              </a:rPr>
              <a:t>.</a:t>
            </a:r>
            <a:br>
              <a:rPr lang="en-US" sz="1600" dirty="0">
                <a:latin typeface="Trebuchet MS"/>
              </a:rPr>
            </a:br>
            <a:endParaRPr lang="en-US" sz="1600" dirty="0">
              <a:latin typeface="Trebuchet MS"/>
            </a:endParaRPr>
          </a:p>
          <a:p>
            <a:pPr marL="151765" indent="-151765"/>
            <a:r>
              <a:rPr lang="en-US" sz="1600" b="1" dirty="0">
                <a:latin typeface="Trebuchet MS"/>
              </a:rPr>
              <a:t>Exercise 3: </a:t>
            </a:r>
            <a:r>
              <a:rPr lang="en-US" sz="1600" dirty="0">
                <a:latin typeface="Trebuchet MS"/>
              </a:rPr>
              <a:t>reduce the number of steps from 3 to 2 and avoid the creation of </a:t>
            </a:r>
            <a:r>
              <a:rPr lang="en-US" sz="1600" dirty="0" err="1">
                <a:solidFill>
                  <a:srgbClr val="76B801"/>
                </a:solidFill>
                <a:latin typeface="Trebuchet MS"/>
              </a:rPr>
              <a:t>v_sel</a:t>
            </a:r>
            <a:r>
              <a:rPr lang="en-US" sz="1600" dirty="0">
                <a:solidFill>
                  <a:srgbClr val="76B801"/>
                </a:solidFill>
                <a:latin typeface="Trebuchet MS"/>
              </a:rPr>
              <a:t> </a:t>
            </a:r>
            <a:r>
              <a:rPr lang="en-US" sz="1600" dirty="0">
                <a:latin typeface="Trebuchet MS"/>
              </a:rPr>
              <a:t>using the algorithm </a:t>
            </a:r>
            <a:r>
              <a:rPr lang="en-US" sz="1600" dirty="0" err="1">
                <a:solidFill>
                  <a:srgbClr val="76B801"/>
                </a:solidFill>
                <a:latin typeface="Trebuchet MS"/>
              </a:rPr>
              <a:t>transform_inclusive_scan</a:t>
            </a:r>
            <a:r>
              <a:rPr lang="en-US" sz="1600" dirty="0">
                <a:latin typeface="Trebuchet MS"/>
              </a:rPr>
              <a:t>.</a:t>
            </a:r>
          </a:p>
          <a:p>
            <a:pPr marL="151765" indent="-151765"/>
            <a:endParaRPr lang="en-US" sz="1800" dirty="0">
              <a:latin typeface="Trebuchet MS"/>
            </a:endParaRPr>
          </a:p>
          <a:p>
            <a:pPr marL="151765" indent="-151765"/>
            <a:endParaRPr lang="en-US" sz="1800" dirty="0">
              <a:latin typeface="Trebuchet MS"/>
            </a:endParaRPr>
          </a:p>
        </p:txBody>
      </p:sp>
      <p:pic>
        <p:nvPicPr>
          <p:cNvPr id="3" name="Picture 3" descr="Graphical user interface, text, application, Word, email&#10;&#10;Description automatically generated">
            <a:extLst>
              <a:ext uri="{FF2B5EF4-FFF2-40B4-BE49-F238E27FC236}">
                <a16:creationId xmlns:a16="http://schemas.microsoft.com/office/drawing/2014/main" id="{727C07F4-149E-47D6-9FC4-A1A3F29B57DA}"/>
              </a:ext>
            </a:extLst>
          </p:cNvPr>
          <p:cNvPicPr>
            <a:picLocks noChangeAspect="1"/>
          </p:cNvPicPr>
          <p:nvPr/>
        </p:nvPicPr>
        <p:blipFill>
          <a:blip r:embed="rId2"/>
          <a:stretch>
            <a:fillRect/>
          </a:stretch>
        </p:blipFill>
        <p:spPr>
          <a:xfrm>
            <a:off x="6440993" y="2195386"/>
            <a:ext cx="5179925" cy="2475601"/>
          </a:xfrm>
          <a:prstGeom prst="rect">
            <a:avLst/>
          </a:prstGeom>
        </p:spPr>
      </p:pic>
    </p:spTree>
    <p:extLst>
      <p:ext uri="{BB962C8B-B14F-4D97-AF65-F5344CB8AC3E}">
        <p14:creationId xmlns:p14="http://schemas.microsoft.com/office/powerpoint/2010/main" val="32790675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6496"/>
    </mc:Choice>
    <mc:Fallback xmlns="">
      <p:transition spd="slow" advTm="66496"/>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The Interactive Materials</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3" name="Picture 2" descr="Graphical user interface, text, application, email&#10;&#10;Description automatically generated">
            <a:extLst>
              <a:ext uri="{FF2B5EF4-FFF2-40B4-BE49-F238E27FC236}">
                <a16:creationId xmlns:a16="http://schemas.microsoft.com/office/drawing/2014/main" id="{B46ACA17-30FE-B819-96EF-30534CE866B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1579" y="2743612"/>
            <a:ext cx="10025793" cy="1370776"/>
          </a:xfrm>
          <a:prstGeom prst="rect">
            <a:avLst/>
          </a:prstGeom>
        </p:spPr>
      </p:pic>
    </p:spTree>
    <p:extLst>
      <p:ext uri="{BB962C8B-B14F-4D97-AF65-F5344CB8AC3E}">
        <p14:creationId xmlns:p14="http://schemas.microsoft.com/office/powerpoint/2010/main" val="343576375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0522"/>
    </mc:Choice>
    <mc:Fallback xmlns="">
      <p:transition spd="slow" advTm="40522"/>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dirty="0">
                <a:solidFill>
                  <a:srgbClr val="FFFFFF"/>
                </a:solidFill>
                <a:cs typeface="Calibri Light"/>
              </a:rPr>
              <a:t>The Interactive Materials</a:t>
            </a:r>
            <a:endParaRPr lang="en-US" sz="4800" dirty="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Graphical user interface, text, application, email&#10;&#10;Description automatically generated">
            <a:extLst>
              <a:ext uri="{FF2B5EF4-FFF2-40B4-BE49-F238E27FC236}">
                <a16:creationId xmlns:a16="http://schemas.microsoft.com/office/drawing/2014/main" id="{880E8130-AD7A-E49D-1821-1D5912B05E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6083" y="1949900"/>
            <a:ext cx="5182793" cy="3002300"/>
          </a:xfrm>
          <a:prstGeom prst="rect">
            <a:avLst/>
          </a:prstGeom>
        </p:spPr>
      </p:pic>
      <p:pic>
        <p:nvPicPr>
          <p:cNvPr id="9" name="Picture 8" descr="Graphical user interface, text, application, email&#10;&#10;Description automatically generated">
            <a:extLst>
              <a:ext uri="{FF2B5EF4-FFF2-40B4-BE49-F238E27FC236}">
                <a16:creationId xmlns:a16="http://schemas.microsoft.com/office/drawing/2014/main" id="{AC962CF4-A074-6472-CCC9-D8459A0A32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3868" y="2013000"/>
            <a:ext cx="5804492" cy="2876100"/>
          </a:xfrm>
          <a:prstGeom prst="rect">
            <a:avLst/>
          </a:prstGeom>
        </p:spPr>
      </p:pic>
    </p:spTree>
    <p:extLst>
      <p:ext uri="{BB962C8B-B14F-4D97-AF65-F5344CB8AC3E}">
        <p14:creationId xmlns:p14="http://schemas.microsoft.com/office/powerpoint/2010/main" val="12218734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74112"/>
    </mc:Choice>
    <mc:Fallback xmlns="">
      <p:transition spd="slow" advTm="74112"/>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A picture containing wooden&#10;&#10;Description automatically generated">
            <a:extLst>
              <a:ext uri="{FF2B5EF4-FFF2-40B4-BE49-F238E27FC236}">
                <a16:creationId xmlns:a16="http://schemas.microsoft.com/office/drawing/2014/main" id="{222CA5EE-8698-457D-B215-616AD70C18F0}"/>
              </a:ext>
            </a:extLst>
          </p:cNvPr>
          <p:cNvPicPr>
            <a:picLocks noChangeAspect="1"/>
          </p:cNvPicPr>
          <p:nvPr/>
        </p:nvPicPr>
        <p:blipFill rotWithShape="1">
          <a:blip r:embed="rId3"/>
          <a:srcRect t="11322" b="13678"/>
          <a:stretch/>
        </p:blipFill>
        <p:spPr>
          <a:xfrm>
            <a:off x="20" y="10"/>
            <a:ext cx="12191980" cy="6857990"/>
          </a:xfrm>
          <a:prstGeom prst="rect">
            <a:avLst/>
          </a:prstGeom>
        </p:spPr>
      </p:pic>
      <p:sp>
        <p:nvSpPr>
          <p:cNvPr id="6" name="Freeform: Shape 8">
            <a:extLst>
              <a:ext uri="{FF2B5EF4-FFF2-40B4-BE49-F238E27FC236}">
                <a16:creationId xmlns:a16="http://schemas.microsoft.com/office/drawing/2014/main" id="{6B3BAD04-E614-4C16-8360-019FCF0045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23809"/>
            <a:ext cx="11016943" cy="2262375"/>
          </a:xfrm>
          <a:custGeom>
            <a:avLst/>
            <a:gdLst>
              <a:gd name="connsiteX0" fmla="*/ 0 w 11016943"/>
              <a:gd name="connsiteY0" fmla="*/ 0 h 2262375"/>
              <a:gd name="connsiteX1" fmla="*/ 9969166 w 11016943"/>
              <a:gd name="connsiteY1" fmla="*/ 0 h 2262375"/>
              <a:gd name="connsiteX2" fmla="*/ 11016943 w 11016943"/>
              <a:gd name="connsiteY2" fmla="*/ 2262375 h 2262375"/>
              <a:gd name="connsiteX3" fmla="*/ 4942050 w 11016943"/>
              <a:gd name="connsiteY3" fmla="*/ 2262375 h 2262375"/>
              <a:gd name="connsiteX4" fmla="*/ 4582160 w 11016943"/>
              <a:gd name="connsiteY4" fmla="*/ 2262375 h 2262375"/>
              <a:gd name="connsiteX5" fmla="*/ 0 w 11016943"/>
              <a:gd name="connsiteY5" fmla="*/ 2262375 h 2262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16943" h="2262375">
                <a:moveTo>
                  <a:pt x="0" y="0"/>
                </a:moveTo>
                <a:lnTo>
                  <a:pt x="9969166" y="0"/>
                </a:lnTo>
                <a:lnTo>
                  <a:pt x="11016943" y="2262375"/>
                </a:lnTo>
                <a:lnTo>
                  <a:pt x="4942050" y="2262375"/>
                </a:lnTo>
                <a:lnTo>
                  <a:pt x="4582160" y="2262375"/>
                </a:lnTo>
                <a:lnTo>
                  <a:pt x="0" y="2262375"/>
                </a:lnTo>
                <a:close/>
              </a:path>
            </a:pathLst>
          </a:custGeom>
          <a:solidFill>
            <a:schemeClr val="tx1">
              <a:lumMod val="85000"/>
              <a:lumOff val="15000"/>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841248" y="4199861"/>
            <a:ext cx="9173609" cy="1336826"/>
          </a:xfrm>
        </p:spPr>
        <p:txBody>
          <a:bodyPr>
            <a:normAutofit fontScale="90000"/>
          </a:bodyPr>
          <a:lstStyle/>
          <a:p>
            <a:pPr algn="l"/>
            <a:r>
              <a:rPr lang="en-US" sz="5400" dirty="0">
                <a:solidFill>
                  <a:srgbClr val="FFFFFF"/>
                </a:solidFill>
                <a:latin typeface="Trebuchet MS"/>
                <a:cs typeface="Calibri Light"/>
              </a:rPr>
              <a:t>GPU Acceleration with the C++ Standard Library</a:t>
            </a:r>
          </a:p>
        </p:txBody>
      </p:sp>
    </p:spTree>
    <p:extLst>
      <p:ext uri="{BB962C8B-B14F-4D97-AF65-F5344CB8AC3E}">
        <p14:creationId xmlns:p14="http://schemas.microsoft.com/office/powerpoint/2010/main" val="2750107737"/>
      </p:ext>
    </p:extLst>
  </p:cSld>
  <p:clrMapOvr>
    <a:masterClrMapping/>
  </p:clrMapOvr>
  <mc:AlternateContent xmlns:mc="http://schemas.openxmlformats.org/markup-compatibility/2006" xmlns:p14="http://schemas.microsoft.com/office/powerpoint/2010/main">
    <mc:Choice Requires="p14">
      <p:transition spd="slow" p14:dur="2000" advTm="53525"/>
    </mc:Choice>
    <mc:Fallback xmlns="">
      <p:transition spd="slow" advTm="53525"/>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147732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&amp;</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Lambdas simplify the creation of function objects. This...</a:t>
            </a:r>
          </a:p>
          <a:p>
            <a:pPr marL="342900" indent="-342900"/>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52652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8746"/>
    </mc:Choice>
    <mc:Fallback xmlns="">
      <p:transition spd="slow" advTm="68746"/>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&amp;</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latin typeface="Consolas"/>
                <a:ea typeface="+mn-lt"/>
                <a:cs typeface="+mn-lt"/>
              </a:rPr>
              <a:t>double</a:t>
            </a:r>
            <a:r>
              <a:rPr lang="pt-BR">
                <a:solidFill>
                  <a:schemeClr val="tx1"/>
                </a:solidFill>
                <a:latin typeface="Consolas"/>
                <a:ea typeface="+mn-lt"/>
                <a:cs typeface="+mn-lt"/>
              </a:rPr>
              <a:t> </a:t>
            </a:r>
            <a:r>
              <a:rPr lang="pt-BR" err="1">
                <a:solidFill>
                  <a:schemeClr val="tx1"/>
                </a:solidFill>
                <a:latin typeface="Consolas"/>
                <a:ea typeface="+mn-lt"/>
                <a:cs typeface="+mn-lt"/>
              </a:rPr>
              <a:t>s</a:t>
            </a:r>
            <a:r>
              <a:rPr lang="pt-BR">
                <a:solidFill>
                  <a:schemeClr val="tx1"/>
                </a:solidFill>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a:t>
            </a:r>
            <a:r>
              <a:rPr lang="pt-BR">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Lambdas simplify the creation of function objects. This...</a:t>
            </a:r>
          </a:p>
          <a:p>
            <a:pPr marL="0" indent="0">
              <a:buNone/>
            </a:pPr>
            <a:endParaRPr lang="en-US" sz="2000"/>
          </a:p>
          <a:p>
            <a:pPr marL="0" indent="0">
              <a:buNone/>
            </a:pPr>
            <a:endParaRPr lang="en-US" sz="2000"/>
          </a:p>
          <a:p>
            <a:pPr marL="0" indent="0">
              <a:buNone/>
            </a:pPr>
            <a:endParaRPr lang="en-US" sz="2000"/>
          </a:p>
          <a:p>
            <a:pPr marL="0" indent="0">
              <a:buNone/>
            </a:pPr>
            <a:r>
              <a:rPr lang="en-US" sz="2000">
                <a:latin typeface="Trebuchet MS"/>
              </a:rPr>
              <a:t>...is equivalent to...</a:t>
            </a:r>
          </a:p>
          <a:p>
            <a:pPr marL="342900" indent="-342900"/>
            <a:endParaRPr lang="en-US" sz="2000">
              <a:latin typeface="Trebuchet MS"/>
            </a:endParaRPr>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937792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7706"/>
    </mc:Choice>
    <mc:Fallback xmlns="">
      <p:transition spd="slow" advTm="37706"/>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a:solidFill>
                  <a:schemeClr val="tx1"/>
                </a:solidFill>
                <a:highlight>
                  <a:srgbClr val="008080"/>
                </a:highlight>
                <a:latin typeface="Consolas"/>
                <a:cs typeface="Consolas" panose="020B0609020204030204" pitchFamily="49" charset="0"/>
              </a:rPr>
              <a:t>[</a:t>
            </a:r>
            <a:r>
              <a:rPr lang="pt-BR" err="1">
                <a:solidFill>
                  <a:schemeClr val="tx1"/>
                </a:solidFill>
                <a:highlight>
                  <a:srgbClr val="008080"/>
                </a:highlight>
                <a:latin typeface="Consolas"/>
                <a:cs typeface="Consolas" panose="020B0609020204030204" pitchFamily="49" charset="0"/>
              </a:rPr>
              <a:t>s</a:t>
            </a:r>
            <a:r>
              <a:rPr lang="pt-BR">
                <a:solidFill>
                  <a:schemeClr val="tx1"/>
                </a:solidFill>
                <a:highlight>
                  <a:srgbClr val="008080"/>
                </a:highlight>
                <a:latin typeface="Consolas"/>
                <a:cs typeface="Consolas" panose="020B0609020204030204" pitchFamily="49" charset="0"/>
              </a:rPr>
              <a:t>,</a:t>
            </a:r>
            <a:r>
              <a:rPr lang="pt-BR">
                <a:solidFill>
                  <a:srgbClr val="F92573"/>
                </a:solidFill>
                <a:highlight>
                  <a:srgbClr val="008080"/>
                </a:highlight>
                <a:latin typeface="Consolas"/>
                <a:cs typeface="Consolas" panose="020B0609020204030204" pitchFamily="49" charset="0"/>
              </a:rPr>
              <a:t>&amp;</a:t>
            </a:r>
            <a:r>
              <a:rPr lang="pt-BR" err="1">
                <a:solidFill>
                  <a:schemeClr val="tx1"/>
                </a:solidFill>
                <a:highlight>
                  <a:srgbClr val="008080"/>
                </a:highlight>
                <a:latin typeface="Consolas"/>
                <a:cs typeface="Consolas" panose="020B0609020204030204" pitchFamily="49" charset="0"/>
              </a:rPr>
              <a:t>v</a:t>
            </a:r>
            <a:r>
              <a:rPr lang="pt-BR">
                <a:solidFill>
                  <a:schemeClr val="tx1"/>
                </a:solidFill>
                <a:highlight>
                  <a:srgbClr val="008080"/>
                </a:highlight>
                <a:latin typeface="Consolas"/>
                <a:cs typeface="Consolas" panose="020B0609020204030204" pitchFamily="49" charset="0"/>
              </a:rPr>
              <a:t>]</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latin typeface="Consolas"/>
                <a:ea typeface="+mn-lt"/>
                <a:cs typeface="+mn-lt"/>
              </a:rPr>
              <a:t>double</a:t>
            </a:r>
            <a:r>
              <a:rPr lang="pt-BR">
                <a:solidFill>
                  <a:schemeClr val="tx1"/>
                </a:solidFill>
                <a:latin typeface="Consolas"/>
                <a:ea typeface="+mn-lt"/>
                <a:cs typeface="+mn-lt"/>
              </a:rPr>
              <a:t> </a:t>
            </a:r>
            <a:r>
              <a:rPr lang="pt-BR" err="1">
                <a:solidFill>
                  <a:schemeClr val="tx1"/>
                </a:solidFill>
                <a:latin typeface="Consolas"/>
                <a:ea typeface="+mn-lt"/>
                <a:cs typeface="+mn-lt"/>
              </a:rPr>
              <a:t>s</a:t>
            </a:r>
            <a:r>
              <a:rPr lang="pt-BR">
                <a:solidFill>
                  <a:schemeClr val="tx1"/>
                </a:solidFill>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a:t>
            </a:r>
            <a:r>
              <a:rPr lang="pt-BR">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The </a:t>
            </a:r>
            <a:r>
              <a:rPr lang="en-US" sz="2000">
                <a:solidFill>
                  <a:srgbClr val="FFFFFF"/>
                </a:solidFill>
                <a:highlight>
                  <a:srgbClr val="008080"/>
                </a:highlight>
                <a:latin typeface="Trebuchet MS"/>
              </a:rPr>
              <a:t>[…]</a:t>
            </a:r>
            <a:r>
              <a:rPr lang="en-US" sz="2000">
                <a:solidFill>
                  <a:srgbClr val="FFFFFF"/>
                </a:solidFill>
                <a:latin typeface="Trebuchet MS"/>
              </a:rPr>
              <a:t> is called the "lambda capture" and controls how variables are stored within the lambda object:</a:t>
            </a:r>
          </a:p>
          <a:p>
            <a:pPr marL="0" indent="0">
              <a:buNone/>
            </a:pPr>
            <a:endParaRPr lang="en-US" sz="2000"/>
          </a:p>
          <a:p>
            <a:pPr marL="0" indent="0">
              <a:buNone/>
            </a:pPr>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312411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7456"/>
    </mc:Choice>
    <mc:Fallback xmlns="">
      <p:transition spd="slow" advTm="27456"/>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err="1">
                <a:solidFill>
                  <a:schemeClr val="tx1"/>
                </a:solidFill>
                <a:highlight>
                  <a:srgbClr val="008080"/>
                </a:highlight>
                <a:latin typeface="Consolas"/>
                <a:cs typeface="Consolas" panose="020B0609020204030204" pitchFamily="49" charset="0"/>
              </a:rPr>
              <a:t>s</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&amp;</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highlight>
                  <a:srgbClr val="008080"/>
                </a:highlight>
                <a:latin typeface="Consolas"/>
                <a:ea typeface="+mn-lt"/>
                <a:cs typeface="+mn-lt"/>
              </a:rPr>
              <a:t>double</a:t>
            </a:r>
            <a:r>
              <a:rPr lang="pt-BR">
                <a:solidFill>
                  <a:schemeClr val="tx1"/>
                </a:solidFill>
                <a:highlight>
                  <a:srgbClr val="008080"/>
                </a:highlight>
                <a:latin typeface="Consolas"/>
                <a:ea typeface="+mn-lt"/>
                <a:cs typeface="+mn-lt"/>
              </a:rPr>
              <a:t> </a:t>
            </a:r>
            <a:r>
              <a:rPr lang="pt-BR" err="1">
                <a:solidFill>
                  <a:schemeClr val="tx1"/>
                </a:solidFill>
                <a:highlight>
                  <a:srgbClr val="008080"/>
                </a:highlight>
                <a:latin typeface="Consolas"/>
                <a:ea typeface="+mn-lt"/>
                <a:cs typeface="+mn-lt"/>
              </a:rPr>
              <a:t>s</a:t>
            </a:r>
            <a:r>
              <a:rPr lang="pt-BR">
                <a:solidFill>
                  <a:schemeClr val="tx1"/>
                </a:solidFill>
                <a:highlight>
                  <a:srgbClr val="008080"/>
                </a:highlight>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std</a:t>
            </a:r>
            <a:r>
              <a:rPr lang="pt-BR">
                <a:solidFill>
                  <a:srgbClr val="67DA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a:t>
            </a:r>
            <a:r>
              <a:rPr lang="pt-BR">
                <a:solidFill>
                  <a:srgbClr val="F92573"/>
                </a:solidFill>
                <a:latin typeface="Consolas"/>
                <a:cs typeface="Consolas" panose="020B0609020204030204" pitchFamily="49" charset="0"/>
              </a:rPr>
              <a:t>&amp;</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The […] is called the "lambda capture" and controls how variables are stored within the lambda object:</a:t>
            </a:r>
          </a:p>
          <a:p>
            <a:pPr marL="342900" indent="-342900"/>
            <a:r>
              <a:rPr lang="en-US" sz="2000">
                <a:highlight>
                  <a:srgbClr val="008080"/>
                </a:highlight>
                <a:latin typeface="Trebuchet MS"/>
              </a:rPr>
              <a:t>[s]</a:t>
            </a:r>
            <a:r>
              <a:rPr lang="en-US" sz="2000">
                <a:latin typeface="Trebuchet MS"/>
              </a:rPr>
              <a:t> captures </a:t>
            </a:r>
            <a:r>
              <a:rPr lang="en-US" sz="2000" b="1">
                <a:latin typeface="Trebuchet MS"/>
              </a:rPr>
              <a:t>s</a:t>
            </a:r>
            <a:r>
              <a:rPr lang="en-US" sz="2000">
                <a:latin typeface="Trebuchet MS"/>
              </a:rPr>
              <a:t> "by value" (makes a copy)</a:t>
            </a:r>
            <a:endParaRPr lang="en-US" sz="2000"/>
          </a:p>
          <a:p>
            <a:pPr marL="0" indent="0">
              <a:buNone/>
            </a:pPr>
            <a:endParaRPr lang="en-US" sz="2000"/>
          </a:p>
          <a:p>
            <a:pPr marL="0" indent="0">
              <a:buNone/>
            </a:pPr>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05455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31136"/>
    </mc:Choice>
    <mc:Fallback xmlns="">
      <p:transition spd="slow" advTm="31136"/>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useBgFill="1">
        <p:nvSpPr>
          <p:cNvPr id="6" name="Rectangle 7">
            <a:extLst>
              <a:ext uri="{FF2B5EF4-FFF2-40B4-BE49-F238E27FC236}">
                <a16:creationId xmlns:a16="http://schemas.microsoft.com/office/drawing/2014/main" id="{4E65CDE2-194C-4A17-9E3C-017E8A8970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D804F89-EC60-FA41-9BE5-A43E22E1E36E}"/>
              </a:ext>
            </a:extLst>
          </p:cNvPr>
          <p:cNvSpPr txBox="1"/>
          <p:nvPr/>
        </p:nvSpPr>
        <p:spPr>
          <a:xfrm>
            <a:off x="5583694" y="2371456"/>
            <a:ext cx="6370104" cy="3970318"/>
          </a:xfrm>
          <a:prstGeom prst="rect">
            <a:avLst/>
          </a:prstGeom>
          <a:noFill/>
          <a:ln w="6350" cap="flat" cmpd="sng" algn="ctr">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anchor="t">
            <a:spAutoFit/>
          </a:bodyPr>
          <a:lstStyle/>
          <a:p>
            <a:r>
              <a:rPr lang="pt-BR" err="1">
                <a:solidFill>
                  <a:srgbClr val="66D9EF"/>
                </a:solidFill>
                <a:latin typeface="Consolas"/>
                <a:cs typeface="Consolas" panose="020B0609020204030204" pitchFamily="49" charset="0"/>
              </a:rPr>
              <a:t>std</a:t>
            </a:r>
            <a:r>
              <a:rPr lang="pt-BR">
                <a:solidFill>
                  <a:srgbClr val="66D9EF"/>
                </a:solidFill>
                <a:latin typeface="Consolas"/>
                <a:cs typeface="Consolas" panose="020B0609020204030204" pitchFamily="49" charset="0"/>
              </a:rPr>
              <a:t>::</a:t>
            </a:r>
            <a:r>
              <a:rPr lang="pt-BR">
                <a:solidFill>
                  <a:schemeClr val="tx1"/>
                </a:solidFill>
                <a:latin typeface="Consolas"/>
                <a:cs typeface="Consolas" panose="020B0609020204030204" pitchFamily="49" charset="0"/>
              </a:rPr>
              <a:t>vector&lt;</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&gt;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2</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3</a:t>
            </a:r>
            <a:r>
              <a:rPr lang="pt-BR">
                <a:solidFill>
                  <a:schemeClr val="tx1"/>
                </a:solidFill>
                <a:latin typeface="Consolas"/>
                <a:cs typeface="Consolas" panose="020B0609020204030204" pitchFamily="49" charset="0"/>
              </a:rPr>
              <a:t>,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a:p>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 2.;</a:t>
            </a:r>
          </a:p>
          <a:p>
            <a:r>
              <a:rPr lang="pt-BR">
                <a:solidFill>
                  <a:srgbClr val="F92573"/>
                </a:solidFill>
                <a:latin typeface="Consolas"/>
                <a:cs typeface="Consolas" panose="020B0609020204030204" pitchFamily="49" charset="0"/>
              </a:rPr>
              <a:t>auto</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r>
              <a:rPr lang="pt-BR">
                <a:solidFill>
                  <a:srgbClr val="F92573"/>
                </a:solidFill>
                <a:highlight>
                  <a:srgbClr val="008080"/>
                </a:highlight>
                <a:latin typeface="Consolas"/>
                <a:cs typeface="Consolas" panose="020B0609020204030204" pitchFamily="49" charset="0"/>
              </a:rPr>
              <a:t>&amp;</a:t>
            </a:r>
            <a:r>
              <a:rPr lang="pt-BR" err="1">
                <a:solidFill>
                  <a:schemeClr val="tx1"/>
                </a:solidFill>
                <a:highlight>
                  <a:srgbClr val="008080"/>
                </a:highlight>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endParaRPr lang="pt-BR">
              <a:solidFill>
                <a:schemeClr val="tx1"/>
              </a:solidFill>
              <a:latin typeface="Consolas" panose="020B0609020204030204" pitchFamily="49" charset="0"/>
              <a:cs typeface="Consolas" panose="020B0609020204030204" pitchFamily="49" charset="0"/>
            </a:endParaRP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endParaRPr lang="pt-BR">
              <a:solidFill>
                <a:schemeClr val="tx1"/>
              </a:solidFill>
              <a:latin typeface="Consolas" panose="020B0609020204030204" pitchFamily="49" charset="0"/>
              <a:cs typeface="Consolas" panose="020B0609020204030204" pitchFamily="49" charset="0"/>
            </a:endParaRPr>
          </a:p>
          <a:p>
            <a:endParaRPr lang="pt-BR">
              <a:solidFill>
                <a:schemeClr val="tx1"/>
              </a:solidFill>
              <a:latin typeface="Consolas" panose="020B0609020204030204" pitchFamily="49" charset="0"/>
              <a:cs typeface="Consolas" panose="020B0609020204030204" pitchFamily="49" charset="0"/>
            </a:endParaRPr>
          </a:p>
          <a:p>
            <a:r>
              <a:rPr lang="pt-BR" err="1">
                <a:solidFill>
                  <a:srgbClr val="67DAEF"/>
                </a:solidFill>
                <a:latin typeface="Consolas"/>
                <a:cs typeface="Consolas" panose="020B0609020204030204" pitchFamily="49" charset="0"/>
              </a:rPr>
              <a:t>struct</a:t>
            </a:r>
            <a:r>
              <a:rPr lang="pt-BR">
                <a:solidFill>
                  <a:schemeClr val="tx1"/>
                </a:solidFill>
                <a:latin typeface="Consolas"/>
                <a:cs typeface="Consolas" panose="020B0609020204030204" pitchFamily="49" charset="0"/>
              </a:rPr>
              <a:t> __</a:t>
            </a:r>
            <a:r>
              <a:rPr lang="pt-BR" err="1">
                <a:solidFill>
                  <a:schemeClr val="tx1"/>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    </a:t>
            </a:r>
            <a:r>
              <a:rPr lang="pt-BR" err="1">
                <a:solidFill>
                  <a:srgbClr val="67DAEF"/>
                </a:solidFill>
                <a:latin typeface="Consolas"/>
                <a:ea typeface="+mn-lt"/>
                <a:cs typeface="+mn-lt"/>
              </a:rPr>
              <a:t>double</a:t>
            </a:r>
            <a:r>
              <a:rPr lang="pt-BR">
                <a:solidFill>
                  <a:schemeClr val="tx1"/>
                </a:solidFill>
                <a:latin typeface="Consolas"/>
                <a:ea typeface="+mn-lt"/>
                <a:cs typeface="+mn-lt"/>
              </a:rPr>
              <a:t> </a:t>
            </a:r>
            <a:r>
              <a:rPr lang="pt-BR" err="1">
                <a:solidFill>
                  <a:schemeClr val="tx1"/>
                </a:solidFill>
                <a:latin typeface="Consolas"/>
                <a:ea typeface="+mn-lt"/>
                <a:cs typeface="+mn-lt"/>
              </a:rPr>
              <a:t>s</a:t>
            </a:r>
            <a:r>
              <a:rPr lang="pt-BR">
                <a:solidFill>
                  <a:schemeClr val="tx1"/>
                </a:solidFill>
                <a:latin typeface="Consolas"/>
                <a:ea typeface="+mn-lt"/>
                <a:cs typeface="+mn-lt"/>
              </a:rPr>
              <a:t>;</a:t>
            </a:r>
          </a:p>
          <a:p>
            <a:r>
              <a:rPr lang="pt-BR">
                <a:solidFill>
                  <a:srgbClr val="67DAEF"/>
                </a:solidFill>
                <a:latin typeface="Consolas"/>
                <a:cs typeface="Consolas" panose="020B0609020204030204" pitchFamily="49" charset="0"/>
              </a:rPr>
              <a:t>    </a:t>
            </a:r>
            <a:r>
              <a:rPr lang="pt-BR" err="1">
                <a:solidFill>
                  <a:srgbClr val="67DAEF"/>
                </a:solidFill>
                <a:highlight>
                  <a:srgbClr val="008080"/>
                </a:highlight>
                <a:latin typeface="Consolas"/>
                <a:cs typeface="Consolas" panose="020B0609020204030204" pitchFamily="49" charset="0"/>
              </a:rPr>
              <a:t>std</a:t>
            </a:r>
            <a:r>
              <a:rPr lang="pt-BR">
                <a:solidFill>
                  <a:srgbClr val="67DAEF"/>
                </a:solidFill>
                <a:highlight>
                  <a:srgbClr val="008080"/>
                </a:highlight>
                <a:latin typeface="Consolas"/>
                <a:cs typeface="Consolas" panose="020B0609020204030204" pitchFamily="49" charset="0"/>
              </a:rPr>
              <a:t>::</a:t>
            </a:r>
            <a:r>
              <a:rPr lang="pt-BR">
                <a:solidFill>
                  <a:schemeClr val="tx1"/>
                </a:solidFill>
                <a:highlight>
                  <a:srgbClr val="008080"/>
                </a:highlight>
                <a:latin typeface="Consolas"/>
                <a:cs typeface="Consolas" panose="020B0609020204030204" pitchFamily="49" charset="0"/>
              </a:rPr>
              <a:t>vector&lt;</a:t>
            </a:r>
            <a:r>
              <a:rPr lang="pt-BR" err="1">
                <a:solidFill>
                  <a:srgbClr val="67DAEF"/>
                </a:solidFill>
                <a:highlight>
                  <a:srgbClr val="008080"/>
                </a:highlight>
                <a:latin typeface="Consolas"/>
                <a:cs typeface="Consolas" panose="020B0609020204030204" pitchFamily="49" charset="0"/>
              </a:rPr>
              <a:t>double</a:t>
            </a:r>
            <a:r>
              <a:rPr lang="pt-BR">
                <a:solidFill>
                  <a:schemeClr val="tx1"/>
                </a:solidFill>
                <a:highlight>
                  <a:srgbClr val="008080"/>
                </a:highlight>
                <a:latin typeface="Consolas"/>
                <a:cs typeface="Consolas" panose="020B0609020204030204" pitchFamily="49" charset="0"/>
              </a:rPr>
              <a:t>&gt;</a:t>
            </a:r>
            <a:r>
              <a:rPr lang="pt-BR">
                <a:solidFill>
                  <a:srgbClr val="F92573"/>
                </a:solidFill>
                <a:highlight>
                  <a:srgbClr val="008080"/>
                </a:highlight>
                <a:latin typeface="Consolas"/>
                <a:cs typeface="Consolas" panose="020B0609020204030204" pitchFamily="49" charset="0"/>
              </a:rPr>
              <a:t>&amp;</a:t>
            </a:r>
            <a:r>
              <a:rPr lang="pt-BR">
                <a:solidFill>
                  <a:schemeClr val="tx1"/>
                </a:solidFill>
                <a:highlight>
                  <a:srgbClr val="008080"/>
                </a:highlight>
                <a:latin typeface="Consolas"/>
                <a:cs typeface="Consolas" panose="020B0609020204030204" pitchFamily="49" charset="0"/>
              </a:rPr>
              <a:t> </a:t>
            </a:r>
            <a:r>
              <a:rPr lang="pt-BR" err="1">
                <a:solidFill>
                  <a:schemeClr val="tx1"/>
                </a:solidFill>
                <a:highlight>
                  <a:srgbClr val="008080"/>
                </a:highlight>
                <a:latin typeface="Consolas"/>
                <a:cs typeface="Consolas" panose="020B0609020204030204" pitchFamily="49" charset="0"/>
              </a:rPr>
              <a:t>v</a:t>
            </a:r>
            <a:r>
              <a:rPr lang="pt-BR">
                <a:solidFill>
                  <a:schemeClr val="tx1"/>
                </a:solidFill>
                <a:highlight>
                  <a:srgbClr val="008080"/>
                </a:highlight>
                <a:latin typeface="Consolas"/>
                <a:cs typeface="Consolas" panose="020B0609020204030204" pitchFamily="49" charset="0"/>
              </a:rPr>
              <a:t>;</a:t>
            </a:r>
            <a:endParaRPr lang="pt-BR">
              <a:solidFill>
                <a:schemeClr val="tx1"/>
              </a:solidFill>
              <a:highlight>
                <a:srgbClr val="008080"/>
              </a:highlight>
              <a:latin typeface="Consolas" panose="020B0609020204030204" pitchFamily="49" charset="0"/>
              <a:cs typeface="Consolas" panose="020B0609020204030204" pitchFamily="49" charset="0"/>
            </a:endParaRPr>
          </a:p>
          <a:p>
            <a:r>
              <a:rPr lang="pt-BR">
                <a:solidFill>
                  <a:schemeClr val="tx1"/>
                </a:solidFill>
                <a:latin typeface="Consolas"/>
                <a:cs typeface="Consolas" panose="020B0609020204030204" pitchFamily="49" charset="0"/>
              </a:rPr>
              <a:t>    </a:t>
            </a:r>
            <a:r>
              <a:rPr lang="pt-BR" err="1">
                <a:solidFill>
                  <a:srgbClr val="67DAEF"/>
                </a:solidFill>
                <a:latin typeface="Consolas"/>
                <a:cs typeface="Consolas" panose="020B0609020204030204" pitchFamily="49" charset="0"/>
              </a:rPr>
              <a:t>double</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operator</a:t>
            </a:r>
            <a:r>
              <a:rPr lang="pt-BR">
                <a:solidFill>
                  <a:schemeClr val="tx1"/>
                </a:solidFill>
                <a:latin typeface="Consolas"/>
                <a:cs typeface="Consolas" panose="020B0609020204030204" pitchFamily="49" charset="0"/>
              </a:rPr>
              <a:t>()(</a:t>
            </a:r>
            <a:r>
              <a:rPr lang="pt-BR" err="1">
                <a:solidFill>
                  <a:srgbClr val="67DAEF"/>
                </a:solidFill>
                <a:latin typeface="Consolas"/>
                <a:cs typeface="Consolas" panose="020B0609020204030204" pitchFamily="49" charset="0"/>
              </a:rPr>
              <a:t>int</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p>
          <a:p>
            <a:r>
              <a:rPr lang="pt-BR">
                <a:solidFill>
                  <a:schemeClr val="tx1"/>
                </a:solidFill>
                <a:latin typeface="Consolas"/>
                <a:cs typeface="Consolas" panose="020B0609020204030204" pitchFamily="49" charset="0"/>
              </a:rPr>
              <a:t>        </a:t>
            </a:r>
            <a:r>
              <a:rPr lang="pt-BR" err="1">
                <a:solidFill>
                  <a:srgbClr val="F92573"/>
                </a:solidFill>
                <a:latin typeface="Consolas"/>
                <a:cs typeface="Consolas" panose="020B0609020204030204" pitchFamily="49" charset="0"/>
              </a:rPr>
              <a:t>return</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idx</a:t>
            </a:r>
            <a:r>
              <a:rPr lang="pt-BR">
                <a:solidFill>
                  <a:schemeClr val="tx1"/>
                </a:solidFill>
                <a:latin typeface="Consolas"/>
                <a:cs typeface="Consolas" panose="020B0609020204030204" pitchFamily="49" charset="0"/>
              </a:rPr>
              <a:t>] * </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a:t>
            </a:r>
          </a:p>
          <a:p>
            <a:r>
              <a:rPr lang="pt-BR">
                <a:solidFill>
                  <a:schemeClr val="tx1"/>
                </a:solidFill>
                <a:latin typeface="Consolas"/>
                <a:cs typeface="Consolas" panose="020B0609020204030204" pitchFamily="49" charset="0"/>
              </a:rPr>
              <a:t>    }</a:t>
            </a:r>
          </a:p>
          <a:p>
            <a:r>
              <a:rPr lang="pt-BR">
                <a:solidFill>
                  <a:schemeClr val="tx1"/>
                </a:solidFill>
                <a:latin typeface="Consolas"/>
                <a:cs typeface="Consolas" panose="020B0609020204030204" pitchFamily="49" charset="0"/>
              </a:rPr>
              <a:t>};</a:t>
            </a:r>
          </a:p>
          <a:p>
            <a:r>
              <a:rPr lang="pt-BR">
                <a:solidFill>
                  <a:srgbClr val="67DAEF"/>
                </a:solidFill>
                <a:latin typeface="Consolas"/>
                <a:cs typeface="Consolas" panose="020B0609020204030204" pitchFamily="49" charset="0"/>
              </a:rPr>
              <a:t>__</a:t>
            </a:r>
            <a:r>
              <a:rPr lang="pt-BR" err="1">
                <a:solidFill>
                  <a:srgbClr val="67DAEF"/>
                </a:solidFill>
                <a:latin typeface="Consolas"/>
                <a:cs typeface="Consolas" panose="020B0609020204030204" pitchFamily="49" charset="0"/>
              </a:rPr>
              <a:t>unnamed</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s</a:t>
            </a:r>
            <a:r>
              <a:rPr lang="pt-BR">
                <a:solidFill>
                  <a:schemeClr val="tx1"/>
                </a:solidFill>
                <a:latin typeface="Consolas"/>
                <a:cs typeface="Consolas" panose="020B0609020204030204" pitchFamily="49" charset="0"/>
              </a:rPr>
              <a:t>, </a:t>
            </a:r>
            <a:r>
              <a:rPr lang="pt-BR" err="1">
                <a:solidFill>
                  <a:schemeClr val="tx1"/>
                </a:solidFill>
                <a:latin typeface="Consolas"/>
                <a:cs typeface="Consolas" panose="020B0609020204030204" pitchFamily="49" charset="0"/>
              </a:rPr>
              <a:t>v</a:t>
            </a:r>
            <a:r>
              <a:rPr lang="pt-BR">
                <a:solidFill>
                  <a:schemeClr val="tx1"/>
                </a:solidFill>
                <a:latin typeface="Consolas"/>
                <a:cs typeface="Consolas" panose="020B0609020204030204" pitchFamily="49" charset="0"/>
              </a:rPr>
              <a:t>};</a:t>
            </a:r>
          </a:p>
          <a:p>
            <a:r>
              <a:rPr lang="pt-BR" err="1">
                <a:solidFill>
                  <a:schemeClr val="tx1"/>
                </a:solidFill>
                <a:latin typeface="Consolas"/>
                <a:cs typeface="Consolas" panose="020B0609020204030204" pitchFamily="49" charset="0"/>
              </a:rPr>
              <a:t>assert</a:t>
            </a:r>
            <a:r>
              <a:rPr lang="pt-BR">
                <a:solidFill>
                  <a:schemeClr val="tx1"/>
                </a:solidFill>
                <a:latin typeface="Consolas"/>
                <a:cs typeface="Consolas" panose="020B0609020204030204" pitchFamily="49" charset="0"/>
              </a:rPr>
              <a:t>(</a:t>
            </a:r>
            <a:r>
              <a:rPr lang="pt-BR" err="1">
                <a:solidFill>
                  <a:schemeClr val="tx1"/>
                </a:solidFill>
                <a:latin typeface="Consolas"/>
                <a:cs typeface="Consolas" panose="020B0609020204030204" pitchFamily="49" charset="0"/>
              </a:rPr>
              <a:t>f</a:t>
            </a:r>
            <a:r>
              <a:rPr lang="pt-BR">
                <a:solidFill>
                  <a:schemeClr val="tx1"/>
                </a:solidFill>
                <a:latin typeface="Consolas"/>
                <a:cs typeface="Consolas" panose="020B0609020204030204" pitchFamily="49" charset="0"/>
              </a:rPr>
              <a:t>(</a:t>
            </a:r>
            <a:r>
              <a:rPr lang="pt-BR">
                <a:solidFill>
                  <a:srgbClr val="F92573"/>
                </a:solidFill>
                <a:latin typeface="Consolas"/>
                <a:cs typeface="Consolas" panose="020B0609020204030204" pitchFamily="49" charset="0"/>
              </a:rPr>
              <a:t>1</a:t>
            </a:r>
            <a:r>
              <a:rPr lang="pt-BR">
                <a:solidFill>
                  <a:schemeClr val="tx1"/>
                </a:solidFill>
                <a:latin typeface="Consolas"/>
                <a:cs typeface="Consolas" panose="020B0609020204030204" pitchFamily="49" charset="0"/>
              </a:rPr>
              <a:t>) == </a:t>
            </a:r>
            <a:r>
              <a:rPr lang="pt-BR">
                <a:solidFill>
                  <a:srgbClr val="F92573"/>
                </a:solidFill>
                <a:latin typeface="Consolas"/>
                <a:cs typeface="Consolas" panose="020B0609020204030204" pitchFamily="49" charset="0"/>
              </a:rPr>
              <a:t>4</a:t>
            </a:r>
            <a:r>
              <a:rPr lang="pt-BR">
                <a:solidFill>
                  <a:schemeClr val="tx1"/>
                </a:solidFill>
                <a:latin typeface="Consolas"/>
                <a:cs typeface="Consolas" panose="020B0609020204030204" pitchFamily="49" charset="0"/>
              </a:rPr>
              <a:t>);</a:t>
            </a:r>
          </a:p>
        </p:txBody>
      </p:sp>
      <p:sp>
        <p:nvSpPr>
          <p:cNvPr id="11" name="Subtitle 9">
            <a:extLst>
              <a:ext uri="{FF2B5EF4-FFF2-40B4-BE49-F238E27FC236}">
                <a16:creationId xmlns:a16="http://schemas.microsoft.com/office/drawing/2014/main" id="{EBE84B88-8699-AA4B-8E3B-0488F671E5D8}"/>
              </a:ext>
            </a:extLst>
          </p:cNvPr>
          <p:cNvSpPr txBox="1">
            <a:spLocks/>
          </p:cNvSpPr>
          <p:nvPr/>
        </p:nvSpPr>
        <p:spPr>
          <a:xfrm>
            <a:off x="839874" y="2411976"/>
            <a:ext cx="4256782" cy="3660269"/>
          </a:xfrm>
          <a:prstGeom prst="rect">
            <a:avLst/>
          </a:prstGeom>
        </p:spPr>
        <p:txBody>
          <a:bodyPr lIns="91440" tIns="45720" rIns="91440" bIns="45720" anchor="t"/>
          <a:lstStyle>
            <a:lvl1pPr marL="152385" indent="-152385" algn="l" defTabSz="914309" rtl="0" eaLnBrk="1" latinLnBrk="0" hangingPunct="1">
              <a:lnSpc>
                <a:spcPct val="90000"/>
              </a:lnSpc>
              <a:spcBef>
                <a:spcPts val="1000"/>
              </a:spcBef>
              <a:buClr>
                <a:schemeClr val="tx2"/>
              </a:buClr>
              <a:buFont typeface="Wingdings" panose="05000000000000000000" pitchFamily="2" charset="2"/>
              <a:buChar char="§"/>
              <a:defRPr sz="1333" kern="1200">
                <a:solidFill>
                  <a:schemeClr val="tx1"/>
                </a:solidFill>
                <a:latin typeface="Trebuchet MS" panose="020B0603020202020204" pitchFamily="34" charset="0"/>
                <a:ea typeface="+mn-ea"/>
                <a:cs typeface="+mn-cs"/>
              </a:defRPr>
            </a:lvl1pPr>
            <a:lvl2pPr marL="457154" indent="-152385" algn="l" defTabSz="914309" rtl="0" eaLnBrk="1" latinLnBrk="0" hangingPunct="1">
              <a:lnSpc>
                <a:spcPct val="90000"/>
              </a:lnSpc>
              <a:spcBef>
                <a:spcPts val="500"/>
              </a:spcBef>
              <a:buClr>
                <a:schemeClr val="tx2"/>
              </a:buClr>
              <a:buFont typeface="Wingdings" panose="05000000000000000000" pitchFamily="2" charset="2"/>
              <a:buChar char="§"/>
              <a:defRPr sz="1200" kern="1200">
                <a:solidFill>
                  <a:schemeClr val="tx1"/>
                </a:solidFill>
                <a:latin typeface="Trebuchet MS" panose="020B0603020202020204" pitchFamily="34" charset="0"/>
                <a:ea typeface="+mn-ea"/>
                <a:cs typeface="+mn-cs"/>
              </a:defRPr>
            </a:lvl2pPr>
            <a:lvl3pPr marL="761924" indent="-152385" algn="l" defTabSz="914309" rtl="0" eaLnBrk="1" latinLnBrk="0" hangingPunct="1">
              <a:lnSpc>
                <a:spcPct val="90000"/>
              </a:lnSpc>
              <a:spcBef>
                <a:spcPts val="500"/>
              </a:spcBef>
              <a:buClr>
                <a:schemeClr val="tx2"/>
              </a:buClr>
              <a:buFont typeface="Wingdings" panose="05000000000000000000" pitchFamily="2" charset="2"/>
              <a:buChar char="§"/>
              <a:defRPr sz="1067" kern="1200">
                <a:solidFill>
                  <a:schemeClr val="tx1"/>
                </a:solidFill>
                <a:latin typeface="Trebuchet MS" panose="020B0603020202020204" pitchFamily="34" charset="0"/>
                <a:ea typeface="+mn-ea"/>
                <a:cs typeface="+mn-cs"/>
              </a:defRPr>
            </a:lvl3pPr>
            <a:lvl4pPr marL="1066693" indent="-152385" algn="l" defTabSz="914309" rtl="0" eaLnBrk="1" latinLnBrk="0" hangingPunct="1">
              <a:lnSpc>
                <a:spcPct val="90000"/>
              </a:lnSpc>
              <a:spcBef>
                <a:spcPts val="500"/>
              </a:spcBef>
              <a:buClr>
                <a:schemeClr val="tx2"/>
              </a:buClr>
              <a:buFont typeface="Wingdings" panose="05000000000000000000" pitchFamily="2" charset="2"/>
              <a:buChar char="§"/>
              <a:defRPr sz="933" kern="1200">
                <a:solidFill>
                  <a:schemeClr val="tx1"/>
                </a:solidFill>
                <a:latin typeface="Trebuchet MS" panose="020B0603020202020204" pitchFamily="34" charset="0"/>
                <a:ea typeface="+mn-ea"/>
                <a:cs typeface="+mn-cs"/>
              </a:defRPr>
            </a:lvl4pPr>
            <a:lvl5pPr marL="1351357" indent="-132278" algn="l" defTabSz="914309" rtl="0" eaLnBrk="1" latinLnBrk="0" hangingPunct="1">
              <a:lnSpc>
                <a:spcPct val="90000"/>
              </a:lnSpc>
              <a:spcBef>
                <a:spcPts val="500"/>
              </a:spcBef>
              <a:buClr>
                <a:schemeClr val="tx2"/>
              </a:buClr>
              <a:buFont typeface="Wingdings" panose="05000000000000000000" pitchFamily="2" charset="2"/>
              <a:buChar char="§"/>
              <a:defRPr sz="800" kern="1200">
                <a:solidFill>
                  <a:schemeClr val="tx1"/>
                </a:solidFill>
                <a:latin typeface="Trebuchet MS" panose="020B0603020202020204" pitchFamily="34" charset="0"/>
                <a:ea typeface="+mn-ea"/>
                <a:cs typeface="+mn-cs"/>
              </a:defRPr>
            </a:lvl5pPr>
            <a:lvl6pPr marL="2514349"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503"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657"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811" indent="-228577" algn="l" defTabSz="914309"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a:solidFill>
                  <a:srgbClr val="FFFFFF"/>
                </a:solidFill>
                <a:latin typeface="Trebuchet MS"/>
              </a:rPr>
              <a:t>The […] is called the "lambda capture" and controls how variables are stored within the lambda object:</a:t>
            </a:r>
          </a:p>
          <a:p>
            <a:pPr marL="342900" indent="-342900"/>
            <a:r>
              <a:rPr lang="en-US" sz="2000">
                <a:latin typeface="Trebuchet MS"/>
              </a:rPr>
              <a:t>[s] captures </a:t>
            </a:r>
            <a:r>
              <a:rPr lang="en-US" sz="2000" b="1">
                <a:latin typeface="Trebuchet MS"/>
              </a:rPr>
              <a:t>s</a:t>
            </a:r>
            <a:r>
              <a:rPr lang="en-US" sz="2000">
                <a:latin typeface="Trebuchet MS"/>
              </a:rPr>
              <a:t> "by value" (makes a copy)</a:t>
            </a:r>
            <a:endParaRPr lang="en-US" sz="2000"/>
          </a:p>
          <a:p>
            <a:pPr marL="342900" indent="-342900"/>
            <a:r>
              <a:rPr lang="en-US" sz="2000">
                <a:highlight>
                  <a:srgbClr val="008080"/>
                </a:highlight>
                <a:latin typeface="Trebuchet MS"/>
              </a:rPr>
              <a:t>[</a:t>
            </a:r>
            <a:r>
              <a:rPr lang="en-US" sz="2000">
                <a:solidFill>
                  <a:srgbClr val="F92573"/>
                </a:solidFill>
                <a:highlight>
                  <a:srgbClr val="008080"/>
                </a:highlight>
                <a:latin typeface="Trebuchet MS"/>
              </a:rPr>
              <a:t>&amp;</a:t>
            </a:r>
            <a:r>
              <a:rPr lang="en-US" sz="2000">
                <a:highlight>
                  <a:srgbClr val="008080"/>
                </a:highlight>
                <a:latin typeface="Trebuchet MS"/>
              </a:rPr>
              <a:t>v]</a:t>
            </a:r>
            <a:r>
              <a:rPr lang="en-US" sz="2000">
                <a:latin typeface="Trebuchet MS"/>
              </a:rPr>
              <a:t> captures </a:t>
            </a:r>
            <a:r>
              <a:rPr lang="en-US" sz="2000" b="1">
                <a:latin typeface="Trebuchet MS"/>
              </a:rPr>
              <a:t>v</a:t>
            </a:r>
            <a:r>
              <a:rPr lang="en-US" sz="2000">
                <a:latin typeface="Trebuchet MS"/>
              </a:rPr>
              <a:t> "by reference" (stores a pointer)</a:t>
            </a:r>
            <a:endParaRPr lang="en-US" sz="2000"/>
          </a:p>
          <a:p>
            <a:pPr marL="0" indent="0">
              <a:buNone/>
            </a:pPr>
            <a:endParaRPr lang="en-US" sz="2000"/>
          </a:p>
          <a:p>
            <a:pPr marL="0" indent="0">
              <a:buNone/>
            </a:pPr>
            <a:endParaRPr lang="en-US" sz="2000"/>
          </a:p>
        </p:txBody>
      </p:sp>
      <p:sp>
        <p:nvSpPr>
          <p:cNvPr id="2" name="Title 1">
            <a:extLst>
              <a:ext uri="{FF2B5EF4-FFF2-40B4-BE49-F238E27FC236}">
                <a16:creationId xmlns:a16="http://schemas.microsoft.com/office/drawing/2014/main" id="{F99AD3E8-8FC4-40BB-9D66-6FE4C11622DB}"/>
              </a:ext>
            </a:extLst>
          </p:cNvPr>
          <p:cNvSpPr>
            <a:spLocks noGrp="1"/>
          </p:cNvSpPr>
          <p:nvPr>
            <p:ph type="title"/>
          </p:nvPr>
        </p:nvSpPr>
        <p:spPr>
          <a:xfrm>
            <a:off x="943276" y="712268"/>
            <a:ext cx="10410524" cy="1193533"/>
          </a:xfrm>
        </p:spPr>
        <p:txBody>
          <a:bodyPr>
            <a:normAutofit/>
          </a:bodyPr>
          <a:lstStyle/>
          <a:p>
            <a:r>
              <a:rPr lang="en-US" sz="4800" b="1">
                <a:solidFill>
                  <a:srgbClr val="FFFFFF"/>
                </a:solidFill>
                <a:cs typeface="Calibri Light"/>
              </a:rPr>
              <a:t>ISO C++ lambdas</a:t>
            </a:r>
            <a:endParaRPr lang="en-US" sz="4800">
              <a:solidFill>
                <a:srgbClr val="FFFFFF"/>
              </a:solidFill>
            </a:endParaRPr>
          </a:p>
        </p:txBody>
      </p:sp>
      <p:cxnSp>
        <p:nvCxnSpPr>
          <p:cNvPr id="7" name="Straight Connector 9">
            <a:extLst>
              <a:ext uri="{FF2B5EF4-FFF2-40B4-BE49-F238E27FC236}">
                <a16:creationId xmlns:a16="http://schemas.microsoft.com/office/drawing/2014/main" id="{F2AE495E-2AAF-4BC1-87A5-331009D8289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762000" y="826324"/>
            <a:ext cx="0" cy="914400"/>
          </a:xfrm>
          <a:prstGeom prst="line">
            <a:avLst/>
          </a:prstGeom>
          <a:ln w="19050">
            <a:solidFill>
              <a:schemeClr val="tx1">
                <a:alpha val="7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1604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26090"/>
    </mc:Choice>
    <mc:Fallback xmlns="">
      <p:transition spd="slow" advTm="2609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TIMING" val="|62.4"/>
</p:tagLst>
</file>

<file path=ppt/tags/tag2.xml><?xml version="1.0" encoding="utf-8"?>
<p:tagLst xmlns:a="http://schemas.openxmlformats.org/drawingml/2006/main" xmlns:r="http://schemas.openxmlformats.org/officeDocument/2006/relationships" xmlns:p="http://schemas.openxmlformats.org/presentationml/2006/main">
  <p:tag name="TIMING" val="|76.8|28.3"/>
</p:tagLst>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340</TotalTime>
  <Words>6831</Words>
  <Application>Microsoft Macintosh PowerPoint</Application>
  <PresentationFormat>Widescreen</PresentationFormat>
  <Paragraphs>619</Paragraphs>
  <Slides>46</Slides>
  <Notes>28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46</vt:i4>
      </vt:variant>
    </vt:vector>
  </HeadingPairs>
  <TitlesOfParts>
    <vt:vector size="55" baseType="lpstr">
      <vt:lpstr>Arial</vt:lpstr>
      <vt:lpstr>Calibri</vt:lpstr>
      <vt:lpstr>Calibri Light</vt:lpstr>
      <vt:lpstr>Consolas</vt:lpstr>
      <vt:lpstr>DINPro</vt:lpstr>
      <vt:lpstr>Myriad Pro</vt:lpstr>
      <vt:lpstr>Trebuchet MS</vt:lpstr>
      <vt:lpstr>Wingdings</vt:lpstr>
      <vt:lpstr>office theme</vt:lpstr>
      <vt:lpstr>GPU Acceleration with the C++ Standard Library</vt:lpstr>
      <vt:lpstr>Intended Audience</vt:lpstr>
      <vt:lpstr>PowerPoint Presentation</vt:lpstr>
      <vt:lpstr>C++ Prerequisites</vt:lpstr>
      <vt:lpstr>ISO C++ lambdas</vt:lpstr>
      <vt:lpstr>ISO C++ lambdas</vt:lpstr>
      <vt:lpstr>ISO C++ lambdas</vt:lpstr>
      <vt:lpstr>ISO C++ lambdas</vt:lpstr>
      <vt:lpstr>ISO C++ lambdas</vt:lpstr>
      <vt:lpstr>ISO C++ lambdas</vt:lpstr>
      <vt:lpstr>ISO C++ lambdas</vt:lpstr>
      <vt:lpstr>ISO C++ lambdas</vt:lpstr>
      <vt:lpstr>Fundamentals of ISO C++ parallelism</vt:lpstr>
      <vt:lpstr>ISO C++ algorithms </vt:lpstr>
      <vt:lpstr>ISO C++ algorithms </vt:lpstr>
      <vt:lpstr>ISO C++ parallel algorithms Programming model introduced in C++17</vt:lpstr>
      <vt:lpstr>ISO C++ parallel algorithms Programming model introduced in C++17</vt:lpstr>
      <vt:lpstr>ISO C++ parallel algorithms Compiler selects target for parallel execution</vt:lpstr>
      <vt:lpstr>ISO C++ parallel algorithms Hybrid (CPU / GPU) program execution</vt:lpstr>
      <vt:lpstr>ISO C++ parallel algorithms Accelerator support limitation</vt:lpstr>
      <vt:lpstr>ISO C++ parallel algorithms Accelerator support limitation</vt:lpstr>
      <vt:lpstr>ISO C++ parallel algorithms References</vt:lpstr>
      <vt:lpstr>C++ Parallel Algorithms in C++17 &amp; C++20 See https://en.cppreference.com/w/cpp/algorithm</vt:lpstr>
      <vt:lpstr>Indexing, Ranges, and Views</vt:lpstr>
      <vt:lpstr>How to find the index of an element? </vt:lpstr>
      <vt:lpstr>How to find the index of an element? Option 1: obtain index from address</vt:lpstr>
      <vt:lpstr>How to find the index of an element? Option 2: use a counting iterator</vt:lpstr>
      <vt:lpstr>How to find the index of an element? Option 3: use C++20 Ranges and Views</vt:lpstr>
      <vt:lpstr>How to find the index of an element? Summary</vt:lpstr>
      <vt:lpstr>Background: C++20 Ranges and Views</vt:lpstr>
      <vt:lpstr>Background: C++20 Ranges and Views</vt:lpstr>
      <vt:lpstr>Background: C++20 Ranges and Views</vt:lpstr>
      <vt:lpstr>C++20 and C++23 Views </vt:lpstr>
      <vt:lpstr>range-v3: https://github.com/ericniebler/range-v3 Many Views and more for C++14 onwards</vt:lpstr>
      <vt:lpstr>Interactive Materials</vt:lpstr>
      <vt:lpstr>Launch the Interactive Environment</vt:lpstr>
      <vt:lpstr>BLAS DAXPY: Double-precision AX + Y</vt:lpstr>
      <vt:lpstr>BLAS DAXPY 3 Exercises</vt:lpstr>
      <vt:lpstr>Extra Credit: Select</vt:lpstr>
      <vt:lpstr>Extra Credit: Select</vt:lpstr>
      <vt:lpstr>Extra Credit: Select</vt:lpstr>
      <vt:lpstr>Extra Credit: Select</vt:lpstr>
      <vt:lpstr>Extra Credit: Select 3 Exercises</vt:lpstr>
      <vt:lpstr>The Interactive Materials</vt:lpstr>
      <vt:lpstr>The Interactive Materials</vt:lpstr>
      <vt:lpstr>GPU Acceleration with the C++ Standard Library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Josh Wyatt</cp:lastModifiedBy>
  <cp:revision>8</cp:revision>
  <cp:lastPrinted>1601-01-01T00:00:00Z</cp:lastPrinted>
  <dcterms:created xsi:type="dcterms:W3CDTF">2021-05-23T14:01:08Z</dcterms:created>
  <dcterms:modified xsi:type="dcterms:W3CDTF">2022-11-10T23:28:27Z</dcterms:modified>
</cp:coreProperties>
</file>

<file path=docProps/thumbnail.jpeg>
</file>